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3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8" r:id="rId4"/>
    <p:sldId id="333" r:id="rId5"/>
    <p:sldId id="348" r:id="rId6"/>
    <p:sldId id="347" r:id="rId7"/>
    <p:sldId id="336" r:id="rId8"/>
    <p:sldId id="346" r:id="rId9"/>
    <p:sldId id="305" r:id="rId10"/>
    <p:sldId id="312" r:id="rId11"/>
    <p:sldId id="337" r:id="rId12"/>
    <p:sldId id="338" r:id="rId13"/>
    <p:sldId id="299" r:id="rId14"/>
    <p:sldId id="342" r:id="rId15"/>
    <p:sldId id="350" r:id="rId16"/>
    <p:sldId id="349" r:id="rId17"/>
    <p:sldId id="327" r:id="rId18"/>
    <p:sldId id="314" r:id="rId19"/>
    <p:sldId id="315" r:id="rId20"/>
    <p:sldId id="316" r:id="rId21"/>
    <p:sldId id="317" r:id="rId22"/>
    <p:sldId id="318" r:id="rId23"/>
    <p:sldId id="319" r:id="rId24"/>
    <p:sldId id="321" r:id="rId25"/>
    <p:sldId id="322" r:id="rId26"/>
    <p:sldId id="323" r:id="rId27"/>
    <p:sldId id="324" r:id="rId28"/>
    <p:sldId id="332" r:id="rId29"/>
    <p:sldId id="325" r:id="rId30"/>
    <p:sldId id="344" r:id="rId31"/>
    <p:sldId id="294" r:id="rId3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skia Goeminne" initials="SG" lastIdx="1" clrIdx="0">
    <p:extLst>
      <p:ext uri="{19B8F6BF-5375-455C-9EA6-DF929625EA0E}">
        <p15:presenceInfo xmlns:p15="http://schemas.microsoft.com/office/powerpoint/2012/main" userId="1e6c1b77da5e9421" providerId="Windows Live"/>
      </p:ext>
    </p:extLst>
  </p:cmAuthor>
  <p:cmAuthor id="2" name="Steven Hermans" initials="SH" lastIdx="1" clrIdx="1">
    <p:extLst>
      <p:ext uri="{19B8F6BF-5375-455C-9EA6-DF929625EA0E}">
        <p15:presenceInfo xmlns:p15="http://schemas.microsoft.com/office/powerpoint/2012/main" userId="26c7ee612c6322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7" autoAdjust="0"/>
    <p:restoredTop sz="87822" autoAdjust="0"/>
  </p:normalViewPr>
  <p:slideViewPr>
    <p:cSldViewPr>
      <p:cViewPr varScale="1">
        <p:scale>
          <a:sx n="109" d="100"/>
          <a:sy n="109" d="100"/>
        </p:scale>
        <p:origin x="147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4T09:02:51.33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2-20T19:04:07.22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BE" dirty="0"/>
              <a:t>Infovergadering Stage </a:t>
            </a:r>
            <a:r>
              <a:rPr lang="nl-BE" dirty="0" err="1"/>
              <a:t>Ptuj</a:t>
            </a:r>
            <a:r>
              <a:rPr lang="nl-BE" dirty="0"/>
              <a:t> 2015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BE" dirty="0"/>
              <a:t>2015-05-22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35D95-DD55-4DD6-A982-6548B9AFF5EB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77D8D-F092-4B71-BBEB-9356E2E96B49}" type="datetimeFigureOut">
              <a:rPr lang="nl-BE" smtClean="0"/>
              <a:pPr/>
              <a:t>22/02/2019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BA1AD-DF2F-4208-8250-4AB2D710C5B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470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A1AD-DF2F-4208-8250-4AB2D710C5BF}" type="slidenum">
              <a:rPr lang="nl-BE" smtClean="0"/>
              <a:pPr/>
              <a:t>1</a:t>
            </a:fld>
            <a:endParaRPr lang="nl-B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A1AD-DF2F-4208-8250-4AB2D710C5BF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0553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A1AD-DF2F-4208-8250-4AB2D710C5BF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5488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A1AD-DF2F-4208-8250-4AB2D710C5BF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8218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A1AD-DF2F-4208-8250-4AB2D710C5BF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7782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A1AD-DF2F-4208-8250-4AB2D710C5BF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8936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A1AD-DF2F-4208-8250-4AB2D710C5BF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9114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A1AD-DF2F-4208-8250-4AB2D710C5BF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4829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A1AD-DF2F-4208-8250-4AB2D710C5BF}" type="slidenum">
              <a:rPr lang="nl-BE" smtClean="0"/>
              <a:pPr/>
              <a:t>30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A1AD-DF2F-4208-8250-4AB2D710C5BF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542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A1AD-DF2F-4208-8250-4AB2D710C5BF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685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A1AD-DF2F-4208-8250-4AB2D710C5BF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010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A1AD-DF2F-4208-8250-4AB2D710C5BF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2874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A1AD-DF2F-4208-8250-4AB2D710C5BF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365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A1AD-DF2F-4208-8250-4AB2D710C5BF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143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A1AD-DF2F-4208-8250-4AB2D710C5BF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1781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A1AD-DF2F-4208-8250-4AB2D710C5BF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072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0" y="6594132"/>
            <a:ext cx="6517259" cy="263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pPr algn="ctr"/>
            <a:r>
              <a:rPr lang="en-US" dirty="0"/>
              <a:t>Sponsored by Toyota Van </a:t>
            </a:r>
            <a:r>
              <a:rPr lang="en-US" dirty="0" err="1"/>
              <a:t>Dorpe</a:t>
            </a:r>
            <a:r>
              <a:rPr lang="en-US" dirty="0"/>
              <a:t> – </a:t>
            </a:r>
            <a:r>
              <a:rPr lang="en-US" dirty="0" err="1"/>
              <a:t>Argenta</a:t>
            </a:r>
            <a:endParaRPr lang="nl-BE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622444" y="6594132"/>
            <a:ext cx="1728192" cy="262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nl-BE" dirty="0"/>
              <a:t>2019-02-22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8455820" y="6594132"/>
            <a:ext cx="724692" cy="262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fld id="{25C61541-2697-4D80-8870-D4B6CCE916D5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1547664" y="1196752"/>
            <a:ext cx="6480720" cy="1081087"/>
          </a:xfrm>
          <a:prstGeom prst="rect">
            <a:avLst/>
          </a:prstGeom>
          <a:solidFill>
            <a:srgbClr val="000080">
              <a:alpha val="60001"/>
            </a:srgb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3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ngelina" pitchFamily="2" charset="0"/>
                <a:cs typeface="Arial" pitchFamily="34" charset="0"/>
              </a:rPr>
              <a:t>22 februari 2019</a:t>
            </a:r>
            <a:br>
              <a:rPr kumimoji="0" lang="nl-BE" sz="3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ngelina" pitchFamily="2" charset="0"/>
                <a:cs typeface="Arial" pitchFamily="34" charset="0"/>
              </a:rPr>
            </a:br>
            <a:r>
              <a:rPr kumimoji="0" lang="nl-BE" sz="3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ahoma" pitchFamily="34" charset="0"/>
                <a:cs typeface="Arial" pitchFamily="34" charset="0"/>
              </a:rPr>
              <a:t>Infovergadering</a:t>
            </a: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ndertitel 2"/>
          <p:cNvSpPr txBox="1">
            <a:spLocks/>
          </p:cNvSpPr>
          <p:nvPr userDrawn="1"/>
        </p:nvSpPr>
        <p:spPr>
          <a:xfrm rot="21124325">
            <a:off x="1320762" y="2941900"/>
            <a:ext cx="7763894" cy="1398517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vert="horz" lIns="0" tIns="0" rIns="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nl-BE" sz="1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elina" pitchFamily="2" charset="0"/>
                <a:ea typeface="Tahoma" pitchFamily="34" charset="0"/>
                <a:cs typeface="Tahoma" pitchFamily="34" charset="0"/>
              </a:rPr>
              <a:t>Welkom</a:t>
            </a:r>
            <a:endParaRPr kumimoji="0" lang="nl-BE" sz="1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2699792" y="5301208"/>
            <a:ext cx="6480720" cy="720000"/>
          </a:xfrm>
          <a:prstGeom prst="rect">
            <a:avLst/>
          </a:prstGeom>
          <a:solidFill>
            <a:srgbClr val="000080">
              <a:alpha val="60001"/>
            </a:srgb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40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ngelina" pitchFamily="2" charset="0"/>
                <a:cs typeface="Arial" pitchFamily="34" charset="0"/>
              </a:rPr>
              <a:t>www.ozeka.be</a:t>
            </a:r>
            <a:endParaRPr kumimoji="0" lang="nl-BE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9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2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36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33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51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53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03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06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14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9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6" name="Date Placeholder 18"/>
          <p:cNvSpPr>
            <a:spLocks noGrp="1"/>
          </p:cNvSpPr>
          <p:nvPr>
            <p:ph type="dt" sz="half" idx="10"/>
          </p:nvPr>
        </p:nvSpPr>
        <p:spPr>
          <a:xfrm>
            <a:off x="6622444" y="6594132"/>
            <a:ext cx="1728192" cy="262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nl-BE" dirty="0"/>
              <a:t>2016-12-22</a:t>
            </a:r>
          </a:p>
        </p:txBody>
      </p:sp>
      <p:sp>
        <p:nvSpPr>
          <p:cNvPr id="27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8455820" y="6594132"/>
            <a:ext cx="724692" cy="262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fld id="{25C61541-2697-4D80-8870-D4B6CCE916D5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28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0" y="6594132"/>
            <a:ext cx="6517259" cy="263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pPr algn="ctr"/>
            <a:r>
              <a:rPr lang="en-US" dirty="0"/>
              <a:t>Sponsored by Toyota Van </a:t>
            </a:r>
            <a:r>
              <a:rPr lang="en-US" dirty="0" err="1"/>
              <a:t>Dorpe</a:t>
            </a:r>
            <a:r>
              <a:rPr lang="en-US" dirty="0"/>
              <a:t> – </a:t>
            </a:r>
            <a:r>
              <a:rPr lang="en-US" dirty="0" err="1"/>
              <a:t>Argenta</a:t>
            </a:r>
            <a:r>
              <a:rPr lang="en-US" dirty="0"/>
              <a:t> -</a:t>
            </a:r>
            <a:r>
              <a:rPr lang="en-US" dirty="0" err="1"/>
              <a:t>Sleeplife</a:t>
            </a:r>
            <a:endParaRPr lang="nl-BE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4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8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4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6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5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" y="1"/>
            <a:ext cx="9144000" cy="476672"/>
          </a:xfrm>
          <a:prstGeom prst="rect">
            <a:avLst/>
          </a:prstGeom>
          <a:solidFill>
            <a:srgbClr val="000080">
              <a:alpha val="60001"/>
            </a:srgbClr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ahoma" pitchFamily="34" charset="0"/>
                <a:cs typeface="Arial" pitchFamily="34" charset="0"/>
              </a:rPr>
              <a:t>Oudenaardse Zwemclub</a:t>
            </a:r>
            <a:endParaRPr kumimoji="0" lang="nl-B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296" y="360000"/>
            <a:ext cx="7427168" cy="9144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296" y="1412776"/>
            <a:ext cx="7427168" cy="47133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5" name="Date Placeholder 18"/>
          <p:cNvSpPr>
            <a:spLocks noGrp="1"/>
          </p:cNvSpPr>
          <p:nvPr>
            <p:ph type="dt" sz="half" idx="2"/>
          </p:nvPr>
        </p:nvSpPr>
        <p:spPr>
          <a:xfrm>
            <a:off x="6622444" y="6594132"/>
            <a:ext cx="1728192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pPr algn="ctr"/>
            <a:r>
              <a:rPr lang="nl-BE" dirty="0"/>
              <a:t>2016-12-22</a:t>
            </a:r>
          </a:p>
        </p:txBody>
      </p:sp>
      <p:sp>
        <p:nvSpPr>
          <p:cNvPr id="16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8455820" y="6594132"/>
            <a:ext cx="724692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fld id="{25C61541-2697-4D80-8870-D4B6CCE916D5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7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35496" y="6594132"/>
            <a:ext cx="6481763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pPr algn="ctr"/>
            <a:r>
              <a:rPr lang="en-US" dirty="0"/>
              <a:t>Sponsored by Toyota Van </a:t>
            </a:r>
            <a:r>
              <a:rPr lang="en-US" dirty="0" err="1"/>
              <a:t>Dorpe</a:t>
            </a:r>
            <a:r>
              <a:rPr lang="en-US" dirty="0"/>
              <a:t> – </a:t>
            </a:r>
            <a:r>
              <a:rPr lang="en-US" dirty="0" err="1"/>
              <a:t>Argenta</a:t>
            </a:r>
            <a:endParaRPr lang="nl-BE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 rot="16200000">
            <a:off x="-2304762" y="2960948"/>
            <a:ext cx="5904656" cy="1080120"/>
            <a:chOff x="109373838" y="109935111"/>
            <a:chExt cx="4057075" cy="67627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022552">
              <a:off x="110201838" y="109971111"/>
              <a:ext cx="745075" cy="56827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-593990">
              <a:off x="111065838" y="110007111"/>
              <a:ext cx="745075" cy="56827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374253">
              <a:off x="111893838" y="109935111"/>
              <a:ext cx="745075" cy="56827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-864816">
              <a:off x="109373838" y="110007111"/>
              <a:ext cx="745075" cy="56827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-447000">
              <a:off x="112685838" y="110043111"/>
              <a:ext cx="745075" cy="56827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75000"/>
          </a:schemeClr>
        </a:buClr>
        <a:buSzPct val="75000"/>
        <a:buFont typeface="Wingdings" pitchFamily="2" charset="2"/>
        <a:buChar char=""/>
        <a:defRPr sz="3200" kern="12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38163" indent="-174625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rgbClr val="002060"/>
        </a:buClr>
        <a:buFont typeface="Wingdings" pitchFamily="2" charset="2"/>
        <a:buChar char="§"/>
        <a:defRPr sz="2400" kern="1200" baseline="0"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901700" indent="-363538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800" kern="12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7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wedstrijden@ozeka.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zeka.be/" TargetMode="External"/><Relationship Id="rId4" Type="http://schemas.openxmlformats.org/officeDocument/2006/relationships/hyperlink" Target="mailto:laetitia@pulso-preventielab.b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hyperlink" Target="http://www.zwemfedwvl.be/index.php/zwemmen/limiettijde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wemfederatieoostvlaanderen.b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wzc.zwemclub.be/main.php?action=links" TargetMode="External"/><Relationship Id="rId2" Type="http://schemas.openxmlformats.org/officeDocument/2006/relationships/hyperlink" Target="http://www.zwemfed.be/competitie/zwemmen/a-zwemmer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emeerkoetbree.be/vlaamse-jeugd-kampioenschappen/" TargetMode="External"/><Relationship Id="rId2" Type="http://schemas.openxmlformats.org/officeDocument/2006/relationships/hyperlink" Target="http://www.zwemfed.be/vlaamse-jeugdkampioenschappe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wemfed.be/" TargetMode="External"/><Relationship Id="rId2" Type="http://schemas.openxmlformats.org/officeDocument/2006/relationships/hyperlink" Target="http://www.zwemfed.be/sites/default/files/Limiettijden_VK_2018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zwemfed.be/flanders/sites/default/files/limieten_FSC_2018_limieten.pdf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swim.be/uploads/files/LThaairequin2017.pdf" TargetMode="External"/><Relationship Id="rId2" Type="http://schemas.openxmlformats.org/officeDocument/2006/relationships/hyperlink" Target="http://www.belswim.be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bk-cb-25m.rgsc.be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wimrankings.net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023729415"/>
      </p:ext>
    </p:extLst>
  </p:cSld>
  <p:clrMapOvr>
    <a:masterClrMapping/>
  </p:clrMapOvr>
  <p:transition spd="slow" advTm="5000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350696"/>
            <a:ext cx="7427168" cy="914400"/>
          </a:xfrm>
        </p:spPr>
        <p:txBody>
          <a:bodyPr>
            <a:normAutofit/>
          </a:bodyPr>
          <a:lstStyle/>
          <a:p>
            <a:r>
              <a:rPr lang="nl-BE" sz="2800" dirty="0"/>
              <a:t>Een ruim uitgebreid bestuur </a:t>
            </a:r>
            <a:r>
              <a:rPr lang="nl-BE" sz="2800" dirty="0">
                <a:sym typeface="Wingdings" panose="05000000000000000000" pitchFamily="2" charset="2"/>
              </a:rPr>
              <a:t></a:t>
            </a:r>
            <a:endParaRPr lang="nl-NL" sz="2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7EC630-D2DE-4E43-80B0-A0356BD93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15383"/>
            <a:ext cx="3024336" cy="531055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5C6E076-5795-40EE-A0AA-3729545E4EF7}"/>
              </a:ext>
            </a:extLst>
          </p:cNvPr>
          <p:cNvSpPr txBox="1"/>
          <p:nvPr/>
        </p:nvSpPr>
        <p:spPr>
          <a:xfrm>
            <a:off x="4139953" y="1124744"/>
            <a:ext cx="51125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Nood aan officials</a:t>
            </a:r>
          </a:p>
          <a:p>
            <a:r>
              <a:rPr lang="nl-B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afgevaardigden voor wedstrijden</a:t>
            </a:r>
          </a:p>
          <a:p>
            <a:r>
              <a:rPr lang="nl-B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vooral vanuit Competitie 1</a:t>
            </a:r>
          </a:p>
          <a:p>
            <a:endParaRPr lang="nl-B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B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Vandaag:</a:t>
            </a:r>
          </a:p>
          <a:p>
            <a:r>
              <a:rPr lang="nl-B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bestuursleden uit competitie 2/3</a:t>
            </a:r>
          </a:p>
          <a:p>
            <a:r>
              <a:rPr lang="nl-B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afgevaardigden uit competitie 2/3</a:t>
            </a:r>
          </a:p>
          <a:p>
            <a:r>
              <a:rPr lang="nl-BE" sz="1600" dirty="0"/>
              <a:t>3 officials met kinderen in comp2-3 (Steven, </a:t>
            </a:r>
            <a:r>
              <a:rPr lang="nl-BE" sz="1600" dirty="0" err="1"/>
              <a:t>Ludwina</a:t>
            </a:r>
            <a:r>
              <a:rPr lang="nl-BE" sz="1600" dirty="0"/>
              <a:t>, Filip)</a:t>
            </a:r>
          </a:p>
          <a:p>
            <a:r>
              <a:rPr lang="nl-BE" sz="1600" dirty="0"/>
              <a:t>2 officials met kinderen in comp1-2-3 (Isabelle)</a:t>
            </a:r>
          </a:p>
          <a:p>
            <a:r>
              <a:rPr lang="nl-BE" sz="1600" dirty="0"/>
              <a:t>1 official zonder </a:t>
            </a:r>
            <a:r>
              <a:rPr lang="nl-BE" sz="1600" dirty="0" err="1"/>
              <a:t>comp</a:t>
            </a:r>
            <a:r>
              <a:rPr lang="nl-BE" sz="1600" dirty="0"/>
              <a:t> zwemmer (Tim)</a:t>
            </a:r>
          </a:p>
          <a:p>
            <a:endParaRPr lang="nl-B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nl-B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Extra belasting voor de ouders</a:t>
            </a:r>
          </a:p>
          <a:p>
            <a:r>
              <a:rPr lang="nl-B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die kinderen hebben in competitie 1/2/3</a:t>
            </a:r>
          </a:p>
          <a:p>
            <a:endParaRPr lang="nl-B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nl-B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Official:  2 ½ dagen cursus + stage tijdens</a:t>
            </a:r>
          </a:p>
          <a:p>
            <a:r>
              <a:rPr lang="nl-B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Wedstrijden</a:t>
            </a:r>
          </a:p>
          <a:p>
            <a:endParaRPr lang="nl-B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nl-B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Afgevaardigde: tijdens de wedstrijd</a:t>
            </a:r>
          </a:p>
          <a:p>
            <a:endParaRPr lang="nl-B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endParaRPr lang="nl-BE" sz="1600" dirty="0"/>
          </a:p>
        </p:txBody>
      </p:sp>
      <p:sp>
        <p:nvSpPr>
          <p:cNvPr id="8" name="Tijdelijke aanduiding voor voettekst 5">
            <a:extLst>
              <a:ext uri="{FF2B5EF4-FFF2-40B4-BE49-F238E27FC236}">
                <a16:creationId xmlns:a16="http://schemas.microsoft.com/office/drawing/2014/main" id="{1A7E9E8E-793A-4461-B32B-99A62CDAD8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594132"/>
            <a:ext cx="6517259" cy="263868"/>
          </a:xfrm>
        </p:spPr>
        <p:txBody>
          <a:bodyPr/>
          <a:lstStyle/>
          <a:p>
            <a:r>
              <a:rPr lang="en-US" sz="800" dirty="0"/>
              <a:t>Sponsored by </a:t>
            </a:r>
            <a:r>
              <a:rPr lang="en-US" sz="800" dirty="0" err="1"/>
              <a:t>SnP</a:t>
            </a:r>
            <a:r>
              <a:rPr lang="en-US" sz="800" dirty="0"/>
              <a:t> Wear-Garage </a:t>
            </a:r>
            <a:r>
              <a:rPr lang="en-US" sz="800" dirty="0" err="1"/>
              <a:t>Vanhoonacker-Sleeplife-Argenta</a:t>
            </a:r>
            <a:r>
              <a:rPr lang="en-US" sz="800" dirty="0"/>
              <a:t> </a:t>
            </a:r>
            <a:r>
              <a:rPr lang="en-US" sz="800" dirty="0" err="1"/>
              <a:t>Markt</a:t>
            </a:r>
            <a:r>
              <a:rPr lang="en-US" sz="800" dirty="0"/>
              <a:t> </a:t>
            </a:r>
            <a:r>
              <a:rPr lang="en-US" sz="800" dirty="0" err="1"/>
              <a:t>Oudenaarde</a:t>
            </a:r>
            <a:r>
              <a:rPr lang="en-US" sz="800" dirty="0"/>
              <a:t> – </a:t>
            </a:r>
            <a:r>
              <a:rPr lang="en-US" sz="800" dirty="0" err="1"/>
              <a:t>Pulso</a:t>
            </a:r>
            <a:r>
              <a:rPr lang="en-US" sz="800" dirty="0"/>
              <a:t> – Expo floor coverings</a:t>
            </a:r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3151145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3372" y="498152"/>
            <a:ext cx="7427168" cy="914400"/>
          </a:xfrm>
        </p:spPr>
        <p:txBody>
          <a:bodyPr>
            <a:normAutofit/>
          </a:bodyPr>
          <a:lstStyle/>
          <a:p>
            <a:r>
              <a:rPr lang="nl-BE" sz="2400" dirty="0">
                <a:sym typeface="Wingdings" panose="05000000000000000000" pitchFamily="2" charset="2"/>
              </a:rPr>
              <a:t>Het bestuur &amp; trainers contacteren</a:t>
            </a:r>
            <a:endParaRPr lang="nl-NL" sz="24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118CCD6-387B-485E-AFE4-30CE59D1E659}"/>
              </a:ext>
            </a:extLst>
          </p:cNvPr>
          <p:cNvSpPr/>
          <p:nvPr/>
        </p:nvSpPr>
        <p:spPr>
          <a:xfrm>
            <a:off x="1619672" y="1268760"/>
            <a:ext cx="7427168" cy="5046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B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Secretariaat &amp; algemene vragen: </a:t>
            </a:r>
            <a:r>
              <a:rPr lang="nl-BE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info@ozeka.be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B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Sportsecretariaat: </a:t>
            </a:r>
            <a:r>
              <a:rPr lang="nl-B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wedstrijden@ozeka.be</a:t>
            </a:r>
            <a:endParaRPr lang="nl-B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Uitnodigingen voor wedstrijden komen via dit adres binnen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Indien geen reactie tegen de deadline word je niet ingeschreven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Ingeschreven = zwemmen (tenzij je ziek bent)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B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Verantwoordelijke trainer: </a:t>
            </a:r>
            <a:endParaRPr lang="nl-B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BE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Laetitia: </a:t>
            </a:r>
            <a:r>
              <a:rPr lang="nl-BE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laetitia@pulso-preventielab.be</a:t>
            </a:r>
            <a:endParaRPr lang="nl-BE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B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Postbakje balie zwembad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B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Website: </a:t>
            </a:r>
            <a:r>
              <a:rPr lang="nl-B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www.ozeka.be</a:t>
            </a:r>
            <a:endParaRPr lang="nl-B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B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pagina: OZEKA voor foto’s, algemene info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B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</a:t>
            </a:r>
            <a:r>
              <a:rPr lang="nl-B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 groepen: trainers/ouders of ouders onder mekaar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om concreet af te spreken, niet voor individuele mededelingen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of om frustraties te uiten</a:t>
            </a:r>
          </a:p>
        </p:txBody>
      </p:sp>
      <p:sp>
        <p:nvSpPr>
          <p:cNvPr id="5" name="Tijdelijke aanduiding voor voettekst 5">
            <a:extLst>
              <a:ext uri="{FF2B5EF4-FFF2-40B4-BE49-F238E27FC236}">
                <a16:creationId xmlns:a16="http://schemas.microsoft.com/office/drawing/2014/main" id="{0ADAB2F4-C635-45E5-B630-0433E1AFC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594132"/>
            <a:ext cx="6517259" cy="263868"/>
          </a:xfrm>
        </p:spPr>
        <p:txBody>
          <a:bodyPr/>
          <a:lstStyle/>
          <a:p>
            <a:r>
              <a:rPr lang="en-US" sz="800" dirty="0"/>
              <a:t>Sponsored by </a:t>
            </a:r>
            <a:r>
              <a:rPr lang="en-US" sz="800" dirty="0" err="1"/>
              <a:t>SnP</a:t>
            </a:r>
            <a:r>
              <a:rPr lang="en-US" sz="800" dirty="0"/>
              <a:t> Wear-Garage </a:t>
            </a:r>
            <a:r>
              <a:rPr lang="en-US" sz="800" dirty="0" err="1"/>
              <a:t>Vanhoonacker-Sleeplife-Argenta</a:t>
            </a:r>
            <a:r>
              <a:rPr lang="en-US" sz="800" dirty="0"/>
              <a:t> </a:t>
            </a:r>
            <a:r>
              <a:rPr lang="en-US" sz="800" dirty="0" err="1"/>
              <a:t>Markt</a:t>
            </a:r>
            <a:r>
              <a:rPr lang="en-US" sz="800" dirty="0"/>
              <a:t> </a:t>
            </a:r>
            <a:r>
              <a:rPr lang="en-US" sz="800" dirty="0" err="1"/>
              <a:t>Oudenaarde</a:t>
            </a:r>
            <a:r>
              <a:rPr lang="en-US" sz="800" dirty="0"/>
              <a:t> – </a:t>
            </a:r>
            <a:r>
              <a:rPr lang="en-US" sz="800" dirty="0" err="1"/>
              <a:t>Pulso</a:t>
            </a:r>
            <a:r>
              <a:rPr lang="en-US" sz="800" dirty="0"/>
              <a:t> – Expo floor coverings</a:t>
            </a:r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557283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1296" y="360000"/>
            <a:ext cx="7427168" cy="1124784"/>
          </a:xfrm>
        </p:spPr>
        <p:txBody>
          <a:bodyPr>
            <a:noAutofit/>
          </a:bodyPr>
          <a:lstStyle/>
          <a:p>
            <a:r>
              <a:rPr lang="nl-BE" sz="2800" dirty="0"/>
              <a:t>Zwemseizoen 2018-2019: lidgelden competitie</a:t>
            </a:r>
            <a:endParaRPr lang="nl-NL" sz="28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z="2400" dirty="0"/>
              <a:t>Competitie 1: 350€/jaar</a:t>
            </a:r>
          </a:p>
          <a:p>
            <a:r>
              <a:rPr lang="nl-BE" sz="2400" dirty="0"/>
              <a:t>Competite 2: 425€/jaar</a:t>
            </a:r>
          </a:p>
          <a:p>
            <a:r>
              <a:rPr lang="nl-BE" sz="2400" dirty="0"/>
              <a:t>Competitie 3 (ochtendtraining): 475€/jaar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+180€ extra indien je niet deelneemt aan de pannenkoekenverkoop (4 dozen per lid)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Bij het betalen van lidgeld onderschrijft U automatisch het clubreglement (aangepaste versie staat online)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Tegen begin januari bekijken we nog of we een extra module open water kunnen opzetten</a:t>
            </a:r>
          </a:p>
        </p:txBody>
      </p:sp>
      <p:sp>
        <p:nvSpPr>
          <p:cNvPr id="4" name="Tijdelijke aanduiding voor voettekst 5">
            <a:extLst>
              <a:ext uri="{FF2B5EF4-FFF2-40B4-BE49-F238E27FC236}">
                <a16:creationId xmlns:a16="http://schemas.microsoft.com/office/drawing/2014/main" id="{FCE032E0-9917-412F-BE7A-F3893B8BDB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594132"/>
            <a:ext cx="6517259" cy="263868"/>
          </a:xfrm>
        </p:spPr>
        <p:txBody>
          <a:bodyPr/>
          <a:lstStyle/>
          <a:p>
            <a:r>
              <a:rPr lang="en-US" sz="800" dirty="0"/>
              <a:t>Sponsored by </a:t>
            </a:r>
            <a:r>
              <a:rPr lang="en-US" sz="800" dirty="0" err="1"/>
              <a:t>SnP</a:t>
            </a:r>
            <a:r>
              <a:rPr lang="en-US" sz="800" dirty="0"/>
              <a:t> Wear-Garage </a:t>
            </a:r>
            <a:r>
              <a:rPr lang="en-US" sz="800" dirty="0" err="1"/>
              <a:t>Vanhoonacker-Sleeplife-Argenta</a:t>
            </a:r>
            <a:r>
              <a:rPr lang="en-US" sz="800" dirty="0"/>
              <a:t> </a:t>
            </a:r>
            <a:r>
              <a:rPr lang="en-US" sz="800" dirty="0" err="1"/>
              <a:t>Markt</a:t>
            </a:r>
            <a:r>
              <a:rPr lang="en-US" sz="800" dirty="0"/>
              <a:t> </a:t>
            </a:r>
            <a:r>
              <a:rPr lang="en-US" sz="800" dirty="0" err="1"/>
              <a:t>Oudenaarde</a:t>
            </a:r>
            <a:r>
              <a:rPr lang="en-US" sz="800" dirty="0"/>
              <a:t> – </a:t>
            </a:r>
            <a:r>
              <a:rPr lang="en-US" sz="800" dirty="0" err="1"/>
              <a:t>Pulso</a:t>
            </a:r>
            <a:r>
              <a:rPr lang="en-US" sz="800" dirty="0"/>
              <a:t> – Expo floor coverings</a:t>
            </a:r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341527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427168" cy="914400"/>
          </a:xfrm>
        </p:spPr>
        <p:txBody>
          <a:bodyPr>
            <a:normAutofit/>
          </a:bodyPr>
          <a:lstStyle/>
          <a:p>
            <a:r>
              <a:rPr lang="nl-BE" sz="2800" dirty="0"/>
              <a:t>Voeding voor &amp; na trainingen</a:t>
            </a:r>
            <a:endParaRPr lang="nl-NL" sz="2800" dirty="0"/>
          </a:p>
        </p:txBody>
      </p:sp>
      <p:sp>
        <p:nvSpPr>
          <p:cNvPr id="3" name="Tijdelijke aanduiding voor voettekst 5">
            <a:extLst>
              <a:ext uri="{FF2B5EF4-FFF2-40B4-BE49-F238E27FC236}">
                <a16:creationId xmlns:a16="http://schemas.microsoft.com/office/drawing/2014/main" id="{1B2D18AC-51E0-40E6-9914-586EF76D7F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594132"/>
            <a:ext cx="6517259" cy="263868"/>
          </a:xfrm>
        </p:spPr>
        <p:txBody>
          <a:bodyPr/>
          <a:lstStyle/>
          <a:p>
            <a:r>
              <a:rPr lang="en-US" sz="800" dirty="0"/>
              <a:t>Sponsored by </a:t>
            </a:r>
            <a:r>
              <a:rPr lang="en-US" sz="800" dirty="0" err="1"/>
              <a:t>SnP</a:t>
            </a:r>
            <a:r>
              <a:rPr lang="en-US" sz="800" dirty="0"/>
              <a:t> Wear-Garage </a:t>
            </a:r>
            <a:r>
              <a:rPr lang="en-US" sz="800" dirty="0" err="1"/>
              <a:t>Vanhoonacker-Sleeplife-Argenta</a:t>
            </a:r>
            <a:r>
              <a:rPr lang="en-US" sz="800" dirty="0"/>
              <a:t> </a:t>
            </a:r>
            <a:r>
              <a:rPr lang="en-US" sz="800" dirty="0" err="1"/>
              <a:t>Markt</a:t>
            </a:r>
            <a:r>
              <a:rPr lang="en-US" sz="800" dirty="0"/>
              <a:t> </a:t>
            </a:r>
            <a:r>
              <a:rPr lang="en-US" sz="800" dirty="0" err="1"/>
              <a:t>Oudenaarde</a:t>
            </a:r>
            <a:r>
              <a:rPr lang="en-US" sz="800" dirty="0"/>
              <a:t> – </a:t>
            </a:r>
            <a:r>
              <a:rPr lang="en-US" sz="800" dirty="0" err="1"/>
              <a:t>Pulso</a:t>
            </a:r>
            <a:r>
              <a:rPr lang="en-US" sz="800" dirty="0"/>
              <a:t> – Expo floor coverings</a:t>
            </a:r>
            <a:endParaRPr lang="nl-BE" sz="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A4076D-1261-4BFE-82F0-8C3C707EE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51" y="1535088"/>
            <a:ext cx="7555767" cy="47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3484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427168" cy="914400"/>
          </a:xfrm>
        </p:spPr>
        <p:txBody>
          <a:bodyPr>
            <a:normAutofit/>
          </a:bodyPr>
          <a:lstStyle/>
          <a:p>
            <a:r>
              <a:rPr lang="nl-BE" sz="2000" dirty="0"/>
              <a:t>Voeding op trainingsdagen</a:t>
            </a:r>
            <a:endParaRPr lang="nl-NL" sz="2000" dirty="0"/>
          </a:p>
        </p:txBody>
      </p:sp>
      <p:sp>
        <p:nvSpPr>
          <p:cNvPr id="3" name="Tijdelijke aanduiding voor voettekst 5">
            <a:extLst>
              <a:ext uri="{FF2B5EF4-FFF2-40B4-BE49-F238E27FC236}">
                <a16:creationId xmlns:a16="http://schemas.microsoft.com/office/drawing/2014/main" id="{1B2D18AC-51E0-40E6-9914-586EF76D7F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594132"/>
            <a:ext cx="6517259" cy="263868"/>
          </a:xfrm>
        </p:spPr>
        <p:txBody>
          <a:bodyPr/>
          <a:lstStyle/>
          <a:p>
            <a:r>
              <a:rPr lang="en-US" sz="800" dirty="0"/>
              <a:t>Sponsored by </a:t>
            </a:r>
            <a:r>
              <a:rPr lang="en-US" sz="800" dirty="0" err="1"/>
              <a:t>SnP</a:t>
            </a:r>
            <a:r>
              <a:rPr lang="en-US" sz="800" dirty="0"/>
              <a:t> Wear-Garage </a:t>
            </a:r>
            <a:r>
              <a:rPr lang="en-US" sz="800" dirty="0" err="1"/>
              <a:t>Vanhoonacker-Sleeplife-Argenta</a:t>
            </a:r>
            <a:r>
              <a:rPr lang="en-US" sz="800" dirty="0"/>
              <a:t> </a:t>
            </a:r>
            <a:r>
              <a:rPr lang="en-US" sz="800" dirty="0" err="1"/>
              <a:t>Markt</a:t>
            </a:r>
            <a:r>
              <a:rPr lang="en-US" sz="800" dirty="0"/>
              <a:t> </a:t>
            </a:r>
            <a:r>
              <a:rPr lang="en-US" sz="800" dirty="0" err="1"/>
              <a:t>Oudenaarde</a:t>
            </a:r>
            <a:r>
              <a:rPr lang="en-US" sz="800" dirty="0"/>
              <a:t> – </a:t>
            </a:r>
            <a:r>
              <a:rPr lang="en-US" sz="800" dirty="0" err="1"/>
              <a:t>Pulso</a:t>
            </a:r>
            <a:r>
              <a:rPr lang="en-US" sz="800" dirty="0"/>
              <a:t> – Expo floor coverings</a:t>
            </a:r>
            <a:endParaRPr lang="nl-BE" sz="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33A9118-5C14-41DE-8D9E-BA1A2DBB3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" y="2616635"/>
            <a:ext cx="2885253" cy="199665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F623E1-22AD-4250-80B3-B800CB805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625" y="2168167"/>
            <a:ext cx="3247712" cy="199665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B9326EA-FE1E-41EF-8F27-6AD158E5C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828" y="1748312"/>
            <a:ext cx="2721397" cy="188921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D49C7C5-ADB3-4FFB-A007-598A08C95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377" y="3746872"/>
            <a:ext cx="2721397" cy="155892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5C36436-C9F1-4F56-8938-D894D2BEBD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390" y="4280582"/>
            <a:ext cx="3262244" cy="919474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70DBC3D-F577-45DB-AF6A-9CDE60A7A801}"/>
              </a:ext>
            </a:extLst>
          </p:cNvPr>
          <p:cNvSpPr txBox="1"/>
          <p:nvPr/>
        </p:nvSpPr>
        <p:spPr>
          <a:xfrm flipH="1">
            <a:off x="2984624" y="1860390"/>
            <a:ext cx="5321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Kort voor en tijdens training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9E9F31A-6046-406F-A08D-3F4AE94AB470}"/>
              </a:ext>
            </a:extLst>
          </p:cNvPr>
          <p:cNvSpPr txBox="1"/>
          <p:nvPr/>
        </p:nvSpPr>
        <p:spPr>
          <a:xfrm flipH="1">
            <a:off x="6341376" y="1377357"/>
            <a:ext cx="448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Onmiddellijk na de training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E964647-B740-4AFB-9B6E-7965E896ECCA}"/>
              </a:ext>
            </a:extLst>
          </p:cNvPr>
          <p:cNvSpPr txBox="1"/>
          <p:nvPr/>
        </p:nvSpPr>
        <p:spPr>
          <a:xfrm flipH="1">
            <a:off x="1259632" y="2283923"/>
            <a:ext cx="4310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 de training</a:t>
            </a:r>
          </a:p>
        </p:txBody>
      </p:sp>
    </p:spTree>
    <p:extLst>
      <p:ext uri="{BB962C8B-B14F-4D97-AF65-F5344CB8AC3E}">
        <p14:creationId xmlns:p14="http://schemas.microsoft.com/office/powerpoint/2010/main" val="164004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427168" cy="551813"/>
          </a:xfrm>
        </p:spPr>
        <p:txBody>
          <a:bodyPr>
            <a:normAutofit/>
          </a:bodyPr>
          <a:lstStyle/>
          <a:p>
            <a:r>
              <a:rPr lang="nl-BE" sz="2400" dirty="0"/>
              <a:t>Voeding op wedstrijddagen</a:t>
            </a:r>
            <a:endParaRPr lang="nl-NL" sz="2400" dirty="0"/>
          </a:p>
        </p:txBody>
      </p:sp>
      <p:sp>
        <p:nvSpPr>
          <p:cNvPr id="3" name="Tijdelijke aanduiding voor voettekst 5">
            <a:extLst>
              <a:ext uri="{FF2B5EF4-FFF2-40B4-BE49-F238E27FC236}">
                <a16:creationId xmlns:a16="http://schemas.microsoft.com/office/drawing/2014/main" id="{1B2D18AC-51E0-40E6-9914-586EF76D7F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594132"/>
            <a:ext cx="6517259" cy="263868"/>
          </a:xfrm>
        </p:spPr>
        <p:txBody>
          <a:bodyPr/>
          <a:lstStyle/>
          <a:p>
            <a:r>
              <a:rPr lang="en-US" sz="800" dirty="0"/>
              <a:t>Sponsored by </a:t>
            </a:r>
            <a:r>
              <a:rPr lang="en-US" sz="800" dirty="0" err="1"/>
              <a:t>SnP</a:t>
            </a:r>
            <a:r>
              <a:rPr lang="en-US" sz="800" dirty="0"/>
              <a:t> Wear-Garage </a:t>
            </a:r>
            <a:r>
              <a:rPr lang="en-US" sz="800" dirty="0" err="1"/>
              <a:t>Vanhoonacker-Sleeplife-Argenta</a:t>
            </a:r>
            <a:r>
              <a:rPr lang="en-US" sz="800" dirty="0"/>
              <a:t> </a:t>
            </a:r>
            <a:r>
              <a:rPr lang="en-US" sz="800" dirty="0" err="1"/>
              <a:t>Markt</a:t>
            </a:r>
            <a:r>
              <a:rPr lang="en-US" sz="800" dirty="0"/>
              <a:t> </a:t>
            </a:r>
            <a:r>
              <a:rPr lang="en-US" sz="800" dirty="0" err="1"/>
              <a:t>Oudenaarde</a:t>
            </a:r>
            <a:r>
              <a:rPr lang="en-US" sz="800" dirty="0"/>
              <a:t> – </a:t>
            </a:r>
            <a:r>
              <a:rPr lang="en-US" sz="800" dirty="0" err="1"/>
              <a:t>Pulso</a:t>
            </a:r>
            <a:r>
              <a:rPr lang="en-US" sz="800" dirty="0"/>
              <a:t> – Expo floor coverings</a:t>
            </a:r>
            <a:endParaRPr lang="nl-BE" sz="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CE7D353-189F-4FEE-9F20-38A51FAA0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458002"/>
            <a:ext cx="2754108" cy="15615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0C66129-EA20-45BB-93EA-9E18C6633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047" y="4403013"/>
            <a:ext cx="3374766" cy="205712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763AB64-5459-48C9-B1C9-5A2DA93F7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506170"/>
            <a:ext cx="2724406" cy="142412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B45EC3-C062-4412-80F7-F26DD75C63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642" y="1703830"/>
            <a:ext cx="3374766" cy="251914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FB4C628-FC97-48F2-A8BA-1D50632F941F}"/>
              </a:ext>
            </a:extLst>
          </p:cNvPr>
          <p:cNvSpPr txBox="1"/>
          <p:nvPr/>
        </p:nvSpPr>
        <p:spPr>
          <a:xfrm>
            <a:off x="1570343" y="1172501"/>
            <a:ext cx="112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Ontbijt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C2EDDA8-38CA-4898-89DD-1B771C69AB58}"/>
              </a:ext>
            </a:extLst>
          </p:cNvPr>
          <p:cNvSpPr txBox="1"/>
          <p:nvPr/>
        </p:nvSpPr>
        <p:spPr>
          <a:xfrm>
            <a:off x="4788024" y="1293580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Tijdens de wedstrijd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C066120-B30F-46BB-9111-DC18ED32C13C}"/>
              </a:ext>
            </a:extLst>
          </p:cNvPr>
          <p:cNvSpPr txBox="1"/>
          <p:nvPr/>
        </p:nvSpPr>
        <p:spPr>
          <a:xfrm>
            <a:off x="1542501" y="3059668"/>
            <a:ext cx="204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Over de middag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D300706-7E89-4CFD-A482-30E0D7A7FE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3202" y="5372300"/>
            <a:ext cx="2754108" cy="120032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1BCFBE8-D64A-4937-A50F-10884EC3836B}"/>
              </a:ext>
            </a:extLst>
          </p:cNvPr>
          <p:cNvSpPr txBox="1"/>
          <p:nvPr/>
        </p:nvSpPr>
        <p:spPr>
          <a:xfrm>
            <a:off x="1507459" y="5039248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Na de wedstrijd</a:t>
            </a:r>
          </a:p>
        </p:txBody>
      </p:sp>
    </p:spTree>
    <p:extLst>
      <p:ext uri="{BB962C8B-B14F-4D97-AF65-F5344CB8AC3E}">
        <p14:creationId xmlns:p14="http://schemas.microsoft.com/office/powerpoint/2010/main" val="1601333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CB45896-DF82-4158-8135-BB4EF2219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0EB365E-3181-4CB3-9344-A19E734A0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BC5DFD5B-FBF8-4DA4-8334-E301342B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limiettijden">
            <a:hlinkClick r:id="rId4"/>
            <a:extLst>
              <a:ext uri="{FF2B5EF4-FFF2-40B4-BE49-F238E27FC236}">
                <a16:creationId xmlns:a16="http://schemas.microsoft.com/office/drawing/2014/main" id="{36F0D000-7B84-1D45-9B01-ED1932E9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27" y="1017652"/>
            <a:ext cx="3851838" cy="4814797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B2245DD-E679-4B98-AC14-04FB0F31A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957486"/>
            <a:ext cx="3131603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 b="1"/>
              <a:t>Wegwijs in de wereld van de limiettijden</a:t>
            </a:r>
          </a:p>
        </p:txBody>
      </p:sp>
    </p:spTree>
    <p:extLst>
      <p:ext uri="{BB962C8B-B14F-4D97-AF65-F5344CB8AC3E}">
        <p14:creationId xmlns:p14="http://schemas.microsoft.com/office/powerpoint/2010/main" val="385430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Limieten</a:t>
            </a:r>
            <a:endParaRPr lang="nl-B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wedstrijd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Provinciaal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Vlaams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Belgische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Europese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</a:t>
            </a:r>
            <a:endParaRPr lang="nl-B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99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wedstrijd</a:t>
            </a:r>
            <a:endParaRPr lang="nl-B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844824"/>
            <a:ext cx="7772870" cy="4394657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Typisch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kampioenschappen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Proviciaal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Vlaams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Belgisch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wedstrijden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Ofwel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inschrijving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zoniet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wedstrijd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bv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VJK)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wedstrijd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zoniet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boete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bv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BJK)</a:t>
            </a:r>
            <a:endParaRPr lang="nl-B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73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Provinciaal</a:t>
            </a:r>
            <a:endParaRPr lang="nl-B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2817"/>
            <a:ext cx="7772870" cy="4018384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Bepaald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door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Provinciale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bond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O-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http://www.zwemfederatieoostvlaanderen.be/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‘B-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Tijden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limiettijden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‘B’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zwemmer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bv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ABC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zwemwedstrijd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Wachtebeke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2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Afzonderlijke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resultaten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‘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classificatie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  <a:p>
            <a:pPr lvl="2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B-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tijd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gezwommen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heeft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C-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zwemmer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Deelname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Provinciale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Kampioenschappen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Specifieke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limiettijden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van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toepassing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Boete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bij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overschrijding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(12,5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25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bij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+10sec)</a:t>
            </a:r>
            <a:endParaRPr lang="nl-B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1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 de agenda 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9348" y="980728"/>
            <a:ext cx="7427168" cy="4713387"/>
          </a:xfrm>
        </p:spPr>
        <p:txBody>
          <a:bodyPr>
            <a:normAutofit fontScale="77500" lnSpcReduction="20000"/>
          </a:bodyPr>
          <a:lstStyle/>
          <a:p>
            <a:endParaRPr lang="nl-BE" dirty="0"/>
          </a:p>
          <a:p>
            <a:r>
              <a:rPr lang="nl-BE" dirty="0"/>
              <a:t>Aanpak competitie 1</a:t>
            </a:r>
          </a:p>
          <a:p>
            <a:r>
              <a:rPr lang="nl-BE" dirty="0"/>
              <a:t>Afspraken</a:t>
            </a:r>
          </a:p>
          <a:p>
            <a:r>
              <a:rPr lang="nl-BE" dirty="0"/>
              <a:t>Wedstrijdkalender</a:t>
            </a:r>
          </a:p>
          <a:p>
            <a:r>
              <a:rPr lang="nl-BE" dirty="0"/>
              <a:t>Krokusstage 2019 Brugge</a:t>
            </a:r>
          </a:p>
          <a:p>
            <a:r>
              <a:rPr lang="nl-BE" dirty="0"/>
              <a:t>Zomerstage 2019</a:t>
            </a:r>
          </a:p>
          <a:p>
            <a:r>
              <a:rPr lang="nl-BE" dirty="0"/>
              <a:t>Het bestuur &amp; communicatie</a:t>
            </a:r>
          </a:p>
          <a:p>
            <a:r>
              <a:rPr lang="nl-BE" dirty="0"/>
              <a:t>Voeding op training &amp; op wedstrijd</a:t>
            </a:r>
          </a:p>
          <a:p>
            <a:r>
              <a:rPr lang="nl-BE" dirty="0"/>
              <a:t>Belang van limiettijden</a:t>
            </a:r>
          </a:p>
          <a:p>
            <a:r>
              <a:rPr lang="nl-BE" dirty="0"/>
              <a:t>Vraag en antwoord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2018-09-14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61541-2697-4D80-8870-D4B6CCE916D5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079E38B7-8BDB-4002-A918-AAFDAAA9D1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594132"/>
            <a:ext cx="6517259" cy="263868"/>
          </a:xfrm>
        </p:spPr>
        <p:txBody>
          <a:bodyPr/>
          <a:lstStyle/>
          <a:p>
            <a:r>
              <a:rPr lang="en-US" sz="800" dirty="0"/>
              <a:t>Sponsored by </a:t>
            </a:r>
            <a:r>
              <a:rPr lang="en-US" sz="800" dirty="0" err="1"/>
              <a:t>SnP</a:t>
            </a:r>
            <a:r>
              <a:rPr lang="en-US" sz="800" dirty="0"/>
              <a:t> Wear-Garage </a:t>
            </a:r>
            <a:r>
              <a:rPr lang="en-US" sz="800" dirty="0" err="1"/>
              <a:t>Vanhoonacker-Sleeplife-Argenta</a:t>
            </a:r>
            <a:r>
              <a:rPr lang="en-US" sz="800" dirty="0"/>
              <a:t> </a:t>
            </a:r>
            <a:r>
              <a:rPr lang="en-US" sz="800" dirty="0" err="1"/>
              <a:t>Markt</a:t>
            </a:r>
            <a:r>
              <a:rPr lang="en-US" sz="800" dirty="0"/>
              <a:t> </a:t>
            </a:r>
            <a:r>
              <a:rPr lang="en-US" sz="800" dirty="0" err="1"/>
              <a:t>Oudenaarde</a:t>
            </a:r>
            <a:r>
              <a:rPr lang="en-US" sz="800" dirty="0"/>
              <a:t> – </a:t>
            </a:r>
            <a:r>
              <a:rPr lang="en-US" sz="800" dirty="0" err="1"/>
              <a:t>Pulso</a:t>
            </a:r>
            <a:r>
              <a:rPr lang="en-US" sz="800" dirty="0"/>
              <a:t> – Expo floor coverings</a:t>
            </a:r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199338779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/ B / C -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zwemmer</a:t>
            </a:r>
            <a:endParaRPr lang="nl-B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00808"/>
            <a:ext cx="7772870" cy="4968551"/>
          </a:xfrm>
        </p:spPr>
        <p:txBody>
          <a:bodyPr>
            <a:normAutofit fontScale="92500" lnSpcReduction="10000"/>
          </a:bodyPr>
          <a:lstStyle/>
          <a:p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tijden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limieten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door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Vlaamse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zwemfederatie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vastgelegd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B-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Tijden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Provinciale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limiettijden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BE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KLASSERING ‘A/B’ ZWEMMER</a:t>
            </a:r>
          </a:p>
          <a:p>
            <a:pPr lvl="1"/>
            <a:r>
              <a:rPr lang="nl-B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Wanneer een ‘B’ zwemmer de ‘A’ tijd zwemt na de officiële einddatum van de inschrijvingen, mag deze zwemmer (ster) nog deelnemen aan de ‘B’ wedstrijden waarvoor hij/zij ingeschreven is.</a:t>
            </a:r>
          </a:p>
          <a:p>
            <a:r>
              <a:rPr lang="nl-BE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KLASSERING ‘B/C’ ZWEMMER</a:t>
            </a:r>
          </a:p>
          <a:p>
            <a:pPr lvl="1"/>
            <a:r>
              <a:rPr lang="nl-B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Wanneer een ‘C’ zwemmer de ‘B’ tijd zwemt na de officiële einddatum van de inschrijvingen, mag deze zwemmer(ster) nog deelnemen aan de ‘C’ wedstrijden waarvoor hij/zij ingeschreven is.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441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231671"/>
            <a:ext cx="7773338" cy="983024"/>
          </a:xfrm>
        </p:spPr>
        <p:txBody>
          <a:bodyPr/>
          <a:lstStyle/>
          <a:p>
            <a:pPr algn="l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Vlaamse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zwemfederatie</a:t>
            </a:r>
            <a:endParaRPr lang="nl-B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214694"/>
            <a:ext cx="7864310" cy="464330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tijden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http://www.zwemfed.be/competitie/zwemmen/a-zwemmers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25m of 50m</a:t>
            </a:r>
          </a:p>
          <a:p>
            <a:pPr lvl="1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leeftijd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Per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afstand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stijl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einde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kalenderjaar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(of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overdraagbaar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indien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onder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A-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tijd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van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volgende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leeftijd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11-14jr: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eerste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tijd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Loodsvisje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A-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tijd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2"/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Startrecht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op ‘A-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wedstrijden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’ (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afstand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/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stijl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Startverbod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op ‘B-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wedstrijden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’ (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afstand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/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stijl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</a:p>
          <a:p>
            <a:pPr lvl="2"/>
            <a:endParaRPr lang="nl-BE" dirty="0"/>
          </a:p>
        </p:txBody>
      </p:sp>
      <p:pic>
        <p:nvPicPr>
          <p:cNvPr id="2050" name="Picture 2" descr="Gerelateerde afbeelding">
            <a:hlinkClick r:id="rId3"/>
            <a:extLst>
              <a:ext uri="{FF2B5EF4-FFF2-40B4-BE49-F238E27FC236}">
                <a16:creationId xmlns:a16="http://schemas.microsoft.com/office/drawing/2014/main" id="{4D2BABA4-8A19-3B4A-BB61-258355210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494"/>
            <a:ext cx="3675236" cy="11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26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VJK</a:t>
            </a:r>
            <a:endParaRPr lang="nl-B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00809"/>
            <a:ext cx="7772870" cy="4090392"/>
          </a:xfrm>
        </p:spPr>
        <p:txBody>
          <a:bodyPr>
            <a:noAutofit/>
          </a:bodyPr>
          <a:lstStyle/>
          <a:p>
            <a:pPr lvl="1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Limieten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deelname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 200ws of 400VS (25m/50m)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individuele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nummers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nl-B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tussen 01 januari en 31 december van het voorgaand jaar</a:t>
            </a:r>
          </a:p>
          <a:p>
            <a:pPr lvl="2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Tussentijden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gelden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niet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Reglement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http://www.zwemfed.be/vlaamse-jeugdkampioenschappen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Medailles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leeftijd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afstand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/discipline</a:t>
            </a:r>
          </a:p>
        </p:txBody>
      </p:sp>
      <p:pic>
        <p:nvPicPr>
          <p:cNvPr id="6146" name="Picture 2" descr="Afbeeldingsresultaat voor vlaamse jeugdkampioenschappen zwemmen 2019 programma">
            <a:hlinkClick r:id="rId3"/>
            <a:extLst>
              <a:ext uri="{FF2B5EF4-FFF2-40B4-BE49-F238E27FC236}">
                <a16:creationId xmlns:a16="http://schemas.microsoft.com/office/drawing/2014/main" id="{1C76F1F6-DA2B-7048-BF38-3E53D610A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5892"/>
            <a:ext cx="2754908" cy="163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10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VK</a:t>
            </a:r>
            <a:endParaRPr lang="nl-B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844825"/>
            <a:ext cx="7772870" cy="394637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15+ – in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februari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Limieten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afstand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/discipline/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leeftijd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link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nl-B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limiettijden moeten gezwommen worden tussen 1 januari 2017 en 16 februari 2018</a:t>
            </a:r>
          </a:p>
          <a:p>
            <a:pPr lvl="1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Tijden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50m bad -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tussentijden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Medailles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nl-B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leeftijdscategorie 15-16, 17-18 en 19+.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dirty="0"/>
          </a:p>
          <a:p>
            <a:pPr lvl="1"/>
            <a:endParaRPr lang="nl-BE" dirty="0"/>
          </a:p>
        </p:txBody>
      </p:sp>
      <p:pic>
        <p:nvPicPr>
          <p:cNvPr id="5122" name="Picture 2" descr="Afbeeldingsresultaat voor vlaamse kampioenschappen zwemmen 2019">
            <a:hlinkClick r:id="rId3"/>
            <a:extLst>
              <a:ext uri="{FF2B5EF4-FFF2-40B4-BE49-F238E27FC236}">
                <a16:creationId xmlns:a16="http://schemas.microsoft.com/office/drawing/2014/main" id="{079F5DEA-B8F3-2A48-A724-43993A22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18518"/>
            <a:ext cx="279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71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16633"/>
            <a:ext cx="7773338" cy="1008112"/>
          </a:xfrm>
        </p:spPr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Flanders swimming cup</a:t>
            </a:r>
            <a:endParaRPr lang="nl-B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872389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januari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=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leeftijdsindeling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Limiettijden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per discipline/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afstand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leeftijd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limiettijden moeten gezwommen zijn tussen 01/01/2017 en 10/01/2018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50m bad –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tussentijden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Limieten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hier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097" name="Picture 1" descr="page1image400">
            <a:extLst>
              <a:ext uri="{FF2B5EF4-FFF2-40B4-BE49-F238E27FC236}">
                <a16:creationId xmlns:a16="http://schemas.microsoft.com/office/drawing/2014/main" id="{04E831EA-1870-6440-9036-2D637D7DB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5" b="20578"/>
          <a:stretch/>
        </p:blipFill>
        <p:spPr bwMode="auto">
          <a:xfrm>
            <a:off x="3851920" y="1156900"/>
            <a:ext cx="4484872" cy="118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79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België</a:t>
            </a:r>
            <a:endParaRPr lang="nl-B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www.BELSWim.be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Belgische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Limieten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haaien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&lt;&gt;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limiettijden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BJK/BK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25m of 50m</a:t>
            </a:r>
          </a:p>
          <a:p>
            <a:pPr lvl="1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Tijden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leeftijd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afstand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discipline: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link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uitnodigingen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limieten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E(j)K, W(j)K, OS,…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8022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165094"/>
          </a:xfrm>
        </p:spPr>
        <p:txBody>
          <a:bodyPr/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Belgische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kampioenschappen</a:t>
            </a:r>
            <a:endParaRPr lang="nl-B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711777"/>
            <a:ext cx="7772870" cy="3527704"/>
          </a:xfrm>
        </p:spPr>
        <p:txBody>
          <a:bodyPr/>
          <a:lstStyle/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Welke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BK Open: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BJK (11-14jr) / BK (15+):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BK Open 25m: November</a:t>
            </a:r>
          </a:p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Limieten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wedstrijd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per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afstand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leeftijd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discipline</a:t>
            </a:r>
          </a:p>
          <a:p>
            <a:endParaRPr lang="en-US" dirty="0"/>
          </a:p>
          <a:p>
            <a:endParaRPr lang="nl-BE" dirty="0"/>
          </a:p>
        </p:txBody>
      </p:sp>
      <p:pic>
        <p:nvPicPr>
          <p:cNvPr id="3074" name="Picture 2" descr="Afbeeldingsresultaat voor belgische kampioenschappen zwemmen">
            <a:hlinkClick r:id="rId2"/>
            <a:extLst>
              <a:ext uri="{FF2B5EF4-FFF2-40B4-BE49-F238E27FC236}">
                <a16:creationId xmlns:a16="http://schemas.microsoft.com/office/drawing/2014/main" id="{4337A0F4-209A-5F4F-B100-3F6EB938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6012160" cy="164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988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08681"/>
            <a:ext cx="7773338" cy="1596177"/>
          </a:xfrm>
        </p:spPr>
        <p:txBody>
          <a:bodyPr/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Vlaamse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selecties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future team &amp;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tdt</a:t>
            </a:r>
            <a:endParaRPr lang="nl-B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F037B5C-91BD-4829-8389-114F1BC2B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66" y="1972710"/>
            <a:ext cx="3803734" cy="163017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2C50C9D-80FC-4FBF-BC2F-8BFBD95CD5D6}"/>
              </a:ext>
            </a:extLst>
          </p:cNvPr>
          <p:cNvSpPr txBox="1"/>
          <p:nvPr/>
        </p:nvSpPr>
        <p:spPr>
          <a:xfrm>
            <a:off x="1475656" y="148478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team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79227B3-0EC2-4762-9BC0-D5D94376B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466" y="4073510"/>
            <a:ext cx="3803734" cy="241344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2A33081-9581-4EB3-B8C1-E641ED22C26D}"/>
              </a:ext>
            </a:extLst>
          </p:cNvPr>
          <p:cNvSpPr txBox="1"/>
          <p:nvPr/>
        </p:nvSpPr>
        <p:spPr>
          <a:xfrm>
            <a:off x="1586967" y="3585584"/>
            <a:ext cx="3049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Talent development team</a:t>
            </a:r>
          </a:p>
        </p:txBody>
      </p:sp>
    </p:spTree>
    <p:extLst>
      <p:ext uri="{BB962C8B-B14F-4D97-AF65-F5344CB8AC3E}">
        <p14:creationId xmlns:p14="http://schemas.microsoft.com/office/powerpoint/2010/main" val="91710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swimrankings</a:t>
            </a:r>
            <a:endParaRPr lang="nl-B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consulteren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https://www.swimrankings.net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Resultaten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van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wedstrijden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Tijden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van de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zwemmers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Atleten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zoeken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Besttijden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van de club</a:t>
            </a:r>
            <a:endParaRPr lang="nl-B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89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Met dank aan onze </a:t>
            </a:r>
            <a:r>
              <a:rPr lang="nl-BE" sz="2000" dirty="0" err="1"/>
              <a:t>sponsers</a:t>
            </a:r>
            <a:endParaRPr lang="nl-NL" sz="2000" dirty="0"/>
          </a:p>
        </p:txBody>
      </p:sp>
      <p:sp>
        <p:nvSpPr>
          <p:cNvPr id="3" name="Tijdelijke aanduiding voor voettekst 5">
            <a:extLst>
              <a:ext uri="{FF2B5EF4-FFF2-40B4-BE49-F238E27FC236}">
                <a16:creationId xmlns:a16="http://schemas.microsoft.com/office/drawing/2014/main" id="{1B2D18AC-51E0-40E6-9914-586EF76D7F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594132"/>
            <a:ext cx="6517259" cy="263868"/>
          </a:xfrm>
        </p:spPr>
        <p:txBody>
          <a:bodyPr/>
          <a:lstStyle/>
          <a:p>
            <a:r>
              <a:rPr lang="en-US" sz="800" dirty="0"/>
              <a:t>Sponsored by </a:t>
            </a:r>
            <a:r>
              <a:rPr lang="en-US" sz="800" dirty="0" err="1"/>
              <a:t>SnP</a:t>
            </a:r>
            <a:r>
              <a:rPr lang="en-US" sz="800" dirty="0"/>
              <a:t> Wear-Garage </a:t>
            </a:r>
            <a:r>
              <a:rPr lang="en-US" sz="800" dirty="0" err="1"/>
              <a:t>Vanhoonacker-Sleeplife-Argenta</a:t>
            </a:r>
            <a:r>
              <a:rPr lang="en-US" sz="800" dirty="0"/>
              <a:t> </a:t>
            </a:r>
            <a:r>
              <a:rPr lang="en-US" sz="800" dirty="0" err="1"/>
              <a:t>Markt</a:t>
            </a:r>
            <a:r>
              <a:rPr lang="en-US" sz="800" dirty="0"/>
              <a:t> </a:t>
            </a:r>
            <a:r>
              <a:rPr lang="en-US" sz="800" dirty="0" err="1"/>
              <a:t>Oudenaarde</a:t>
            </a:r>
            <a:r>
              <a:rPr lang="en-US" sz="800" dirty="0"/>
              <a:t> – </a:t>
            </a:r>
            <a:r>
              <a:rPr lang="en-US" sz="800" dirty="0" err="1"/>
              <a:t>Pulso</a:t>
            </a:r>
            <a:r>
              <a:rPr lang="en-US" sz="800" dirty="0"/>
              <a:t> – Expo floor coverings</a:t>
            </a:r>
            <a:endParaRPr lang="nl-BE" sz="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E2F5F9-DB29-4F7E-84C3-C64B99100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55" y="1971124"/>
            <a:ext cx="6623645" cy="29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7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0998" y="465337"/>
            <a:ext cx="7427168" cy="914400"/>
          </a:xfrm>
        </p:spPr>
        <p:txBody>
          <a:bodyPr/>
          <a:lstStyle/>
          <a:p>
            <a:r>
              <a:rPr lang="nl-BE" sz="2800" dirty="0"/>
              <a:t>Geïntegreerde aanpak voor 2018-2019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2017-12-19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61541-2697-4D80-8870-D4B6CCE916D5}" type="slidenum">
              <a:rPr lang="nl-BE" smtClean="0"/>
              <a:pPr/>
              <a:t>3</a:t>
            </a:fld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9655F2F-C41C-486F-8E96-C9CF2096B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310" y="1185125"/>
            <a:ext cx="3772851" cy="205757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BE5F59A-8D70-4AC8-B2DF-5F4D55B82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348" y="1102608"/>
            <a:ext cx="1505661" cy="2771437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8F103AF1-7E0C-41BD-A460-7D70CCD4F143}"/>
              </a:ext>
            </a:extLst>
          </p:cNvPr>
          <p:cNvSpPr txBox="1"/>
          <p:nvPr/>
        </p:nvSpPr>
        <p:spPr>
          <a:xfrm>
            <a:off x="1691679" y="3874046"/>
            <a:ext cx="72431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500" u="sng" dirty="0"/>
              <a:t>1 team</a:t>
            </a:r>
            <a:r>
              <a:rPr lang="nl-BE" sz="2500" dirty="0"/>
              <a:t> dat in de verschillende groepen werken voor een vlottere doorstroming</a:t>
            </a:r>
          </a:p>
          <a:p>
            <a:r>
              <a:rPr lang="nl-BE" sz="2500" dirty="0"/>
              <a:t>   </a:t>
            </a:r>
            <a:r>
              <a:rPr lang="nl-BE" sz="2400" dirty="0"/>
              <a:t>(de trainers bepalen wie wanneer   </a:t>
            </a:r>
          </a:p>
          <a:p>
            <a:r>
              <a:rPr lang="nl-BE" sz="2400" dirty="0"/>
              <a:t>     overgaat)</a:t>
            </a:r>
          </a:p>
          <a:p>
            <a:pPr marL="285750" indent="-285750">
              <a:buFontTx/>
              <a:buChar char="-"/>
            </a:pPr>
            <a:r>
              <a:rPr lang="nl-BE" sz="2500" u="sng" dirty="0"/>
              <a:t>Laetitia</a:t>
            </a:r>
            <a:r>
              <a:rPr lang="nl-BE" sz="2500" dirty="0"/>
              <a:t> is verantwoordelijk voor competitie1</a:t>
            </a:r>
          </a:p>
        </p:txBody>
      </p:sp>
      <p:sp>
        <p:nvSpPr>
          <p:cNvPr id="15" name="Tijdelijke aanduiding voor voettekst 5">
            <a:extLst>
              <a:ext uri="{FF2B5EF4-FFF2-40B4-BE49-F238E27FC236}">
                <a16:creationId xmlns:a16="http://schemas.microsoft.com/office/drawing/2014/main" id="{0F38C9A7-981A-4027-889F-F2056978B1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594132"/>
            <a:ext cx="6517259" cy="263868"/>
          </a:xfrm>
        </p:spPr>
        <p:txBody>
          <a:bodyPr/>
          <a:lstStyle/>
          <a:p>
            <a:r>
              <a:rPr lang="en-US" sz="800" dirty="0"/>
              <a:t>Sponsored by </a:t>
            </a:r>
            <a:r>
              <a:rPr lang="en-US" sz="800" dirty="0" err="1"/>
              <a:t>SnP</a:t>
            </a:r>
            <a:r>
              <a:rPr lang="en-US" sz="800" dirty="0"/>
              <a:t> Wear-Garage </a:t>
            </a:r>
            <a:r>
              <a:rPr lang="en-US" sz="800" dirty="0" err="1"/>
              <a:t>Vanhoonacker-Sleeplife-Argenta</a:t>
            </a:r>
            <a:r>
              <a:rPr lang="en-US" sz="800" dirty="0"/>
              <a:t> </a:t>
            </a:r>
            <a:r>
              <a:rPr lang="en-US" sz="800" dirty="0" err="1"/>
              <a:t>Markt</a:t>
            </a:r>
            <a:r>
              <a:rPr lang="en-US" sz="800" dirty="0"/>
              <a:t> </a:t>
            </a:r>
            <a:r>
              <a:rPr lang="en-US" sz="800" dirty="0" err="1"/>
              <a:t>Oudenaarde</a:t>
            </a:r>
            <a:r>
              <a:rPr lang="en-US" sz="800" dirty="0"/>
              <a:t> – </a:t>
            </a:r>
            <a:r>
              <a:rPr lang="en-US" sz="800" dirty="0" err="1"/>
              <a:t>Pulso</a:t>
            </a:r>
            <a:r>
              <a:rPr lang="en-US" sz="800" dirty="0"/>
              <a:t> – Expo floor coverings</a:t>
            </a:r>
            <a:endParaRPr lang="nl-BE" sz="8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06F639-7E33-4177-830D-32AE8111A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471" y="1109842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3125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EQDxIPDxAQEA8REA8QEBAPDw8OEA8PFBAVFBcQEhIXHCYeFxkjGRIUHy8gIycpLCwsFR4xNTAqNSYrLCkBCQoKDgwOGg8PGiogHSUpLDQqKSwsKSwsKiksLCksKS8pLCkpKSwpKjUpKSwsLCopKSwpLCwsKSopKSosKSksKf/AABEIAOEA4QMBIgACEQEDEQH/xAAcAAEAAgMBAQEAAAAAAAAAAAAABQYBAwQHAgj/xABEEAACAQIBCAYGBwcDBQEAAAAAAQIDEQQFBhIhMUFRYRMicYGRoQcyQlKxwRQjYnKCktEkQ1NjorLwM3PhNIOzwtIV/8QAGgEBAAIDAQAAAAAAAAAAAAAAAAQFAgMGAf/EACwRAQACAQIEBAUFAQAAAAAAAAABAgMEEQUSMUETITJhcYGRoeEiM1HB0RT/2gAMAwEAAhEDEQA/APcQAAAAAAAAAAAAAAAAAAAAAAAAAAAAAAAAAAAAAAAAAAAAAAic4s46eDp6U+tUldU6SdnNrfyit7+dkeTMRG8sqUte0VrG8y78bjqdGDqVpxpwW2UnZX4Li+SKXlX0l63HC0r/AMytdJ81TWvxa7CoZVyvVxVTpK8tJ69GK1QprhCO7t2vecZW5dXM+VPJ0em4TSsb5fOf47flL4rO7G1PWxE4rhS0aSXfFX8zgnlGtLXKvXfbWqv5nPYEWcl56zK0rgxV9NYj5Q6qOV8RD1MRXj2VqnwuS2Cz8xlPbUjWXCrBX/NGz8blfMHsZL16S8vpsN/VWPo9KyT6RaFS0a8Xh5e83p0vzJXj3q3MtdOopJSi1KLV00001xTW08KJXIOc1bBy6j0qTd5UZN6D4uPuy5rvTJePVz0v9VTqeERtzYfpP9T/AK9iBwZGy1SxdJVaT5Si9U6cvdkv8ud5YRMTG8OftWaztPlIAD1iAAAAAAAAAAAAAAAAAAAAfNSainJuySbbe5LeBxZbyzTwlGVapu1RivWnN7Io8iyjlCpiKsq1Z3nLcvVhHdCK3Jfq95I515deLxDs/qqTcYR+1vl27vEhir1WXmnljpDqOGaSMdPEt6p+0FhYAhrZiwMSmlZa227Rik5Sk+EYrWzFanViruEYL+ZUV/yxTt4mdcdr+mGnLqMeL122ZBxTx047Ywkvsykvij6pZTg3Z3g/tWt+ZGdsN69YYY9ZhyTtWzqMGWYZpS3fkTLVTCVlVp61snC9lUhf1Xz4Pc++/sOAx0K9KFam7wnHST3801uad01xR4eXH0dZc6Oq8LN9SreVO/s1Uta/El4x5k3S5eWeSeim4ppIvTxa9Y6+8fh6OACzcwAAAAAAAAAAAAAAAAAAAVbP7LPQ0Oji+vPX3Xsl3ya8GWk8oz6x/S4xxvqhLRXZBW/ubNeW3LSZSNNi8XLWvugYRsrGQZSKN23QPujQnUnGlTjp1KklCEdl5Pi9ySTbe5JmY0y6ejjJCbqYyS3uhRvuSa6Sa7ZWj+B8Tdhx89tkTV6nwMc279vins280qWDheyqYiS+srSirv7ME/VhyXfdk3OlFqzSa4NJrwPoFzEREbQ4697XtzWneVdy1mFg8Sn9UqNR7KlFKm0+cV1Zd6PIc681K2Aq6FXr05X6OrFPRmuDXsy5fE/QBHZfyJTxmHnh6q1SXVla7pzXqzXNP5reJh7W20vA8mY+zVOb6r1Rfuv9CWaK9jMJKjVnSqK06c5QkuEouz+BNYKtp04t7V1X3FXqMcR+qHT8O1E2jw7fJuPqjWlCUZwdpwlGUXwlF3T8UfDMNkXotpiJjaXuOTMcq9GnWjsqQjO3C61rud13HSVT0b4vTwTg/wB1VqQX3ZWqL+9+Bay9pbmrEuEzY/DyWp/EgPipWjHa+7a/A1rFLg/Iyam8GuFZPt4PUbAAAAAAAAAAAAAAAeOZXyNi+llVlQkrub66lHbJu90mvM9jBhekXjaW3FltitzV6vCWqi9alP8AC4z+DuI4yC9a8fvxlH4nt9fA05+vThP70Iy+JH181MJPbSUfuSlHyTsRp0lOyzrxbLHqiJeUfS4aLlGSlaLdk1rsr2PXc3sn/R8JQo74UoafOo1pTffJyfeR1LMDAqWlKiqjvdaeu3ha/eWI2YcPhzM7o+r1n/RERttsAAkK8AAHh3pPwihlOq0rdJClU73DRfnC/eRORn1ZrnF/ElvSTi1VylV0XdU1TpX5xjeXhKTXcRmTKdqbfvS1di1fG5A1M+S+4ZE88fB1SlY4auP4eYx9b2e9kbOoQohfWs9Y9EOIcqeJvuqUn4wf6IvOOxfRpW9aWqK+LKN6GqL+i16nvYhRX4Kcf/ssWPxGliJLdBRivC7+PkW+HypDjtbO+e0+7roq+t629rZ0o4qVU29MbURsqG/CYnS6r2rzRwzrGqjiLVIv7SXc9XzAnAAAAAAAAAAAAAAAAAAAAAAAACv54Z0xwVF2aeImmqUNtn/EkvdXm9XZszozpp4Gnd2nWkn0dK+t/alwijx3HY2riq0qlSWlOTvKT2QW5JblwRrveKxvLfgw2y2iIhxqi6k222225Tm9bu3dvtZ32SSS1JakuRmFNRWjHZ5t8WfMmVWTJN53dbp9PGCm3fuisfLrPu+BHzkSeU6XtLsf6kl6P813jsZHSV8PRcalZ7pWfVpfia8EzLHXmnaGOoyxjrNpetZgZIeGydQpyVpyi6s1vUqj0rPmk0u448pT0MVUT3uMl2OK+dy3FdzuydJxWIppuVNWmltdPbfu19zfAtojaNnH2tNpmZ7tFPFGz6UVqnlVcV4m3/8ATXHzPWKcnijXhqunVpxW+cfBO78kQs8ocyxZqYCT/aJqyaapJ709s/ku8CygAAAAAAAAAAAAAAAAAAAABBZ15008DSu7SrTuqVO+1+9LhFf8HflnK1PC0J16r6sFqW+cnqUFzbPDsq5Vq4yvKrUd5zepezCO6K4RS/zWYXtFYbsOKcltoMXjauKrSqVJuU5O85vZFbklu4JG+EFFaMdS82+L5mKVJQjorve+T4sy2VOXJN5ddpdNXBX37sNmuTPqTPhRlKUYQi51JyUYQjrlOT2RX+ajCI3b72iI3lyrBVcVWhhaCcqk3a2xLjKT3RS1tnuWbGblPAYaNCnrfrVJ2s6lRrXN/BLckiOzIzOjgaTnO08XVV6s1rUVt6KD91cd718ErOWuHFyRvPVymt1fj22r6Y+4YnJJXbSS2tuyRipUUU5SdkldsqmVcZOtKyTa3Q3RXGXM3q9pyrkaOlU+h0o6WIvFzk10NKPtTS3XvsW225ER9HoYP6uMXicSlZzqp6EXyjrt5vmW+lWSita2Ihss5RoVHGCblUT1aFml95gcWbeR6NSXSYqrBPSbWHV4R273K11yX/B6BC1la1t1tluRWKOHio3aRuw2MjH1JW5LZ4AWIHNg8cqmrZLhx5o6QAAAAAAAAAAAAAAAAAAA8p9KuXHPERwkX1KKUprjVkr6+yLX5mVTAUrR0t8vga8tYx18VWq/xK02uxzdl4WOxKyS4KxXaq/Z0fC8Mbzae39s3Plsy2fDZCXcyxrbSScpSajGMVeUpN2UYre2z1HMrMtYRdPXSli5xs/ajQg/3cHx4y39hG+jjNpaKx9VXlLSWGT9mGx1e2WtL7P3i/Fnp8PLHNPVzHEdZOS046dI6+4ACWqEPlrGLSVK9rJSl8l5X8CCxuVYUovWiXzlzenXtUoTUKqWi1K6hOO67Wxq71lNypmzOnUowrVNOclKpUjH/TirpRim9b2Su9W7UBrpTrYlt6Uo029UU7X5k1k3I8aeu2vidGAwyikkiRikgNWIhpQcVq1FQrxxWH0qkoupRUtF1IJvQ1J9ePsrXt2FymyLytitHD1aadnWlQh3OT0v6VbvA0ZGx9WpacVaC16T1X7EXynK8U+KT8iqYHD9WFOPtNR7t78LltSAAAAAAAAAAAAAAAAAGjHVNGlUl7tOcvCLZvOXKivh6y/lVf7GB+eqCvOPaiVbIrD+vDt+RJtlVqPVDrOG/tT8f8Gz5lFy6q2yagu2T0V5sNm/J6vXoLjiMP8A+aBprG8wm5bbUmfZ7lhsPGnCNOCtGEYwiuEYqyXgjaAXbhgAACo5wyvi39mnBfF/MtxTMv8A/VVHwUF/QgPqjVsb+nIf6TY+o41cQJXpCIy9Hqwne2hUi+53j/7HVTr3OLOCf7NV4qDfhr+QFozepKT6S6dorRX3tr8rd7J085zTzikqfUUZTXV0Zy0Ulda34HoGDxHSU4ztbSV7fNcgNwAAAAAAAAAAAAAAABicE001dNNNPY09xkAef5Z9FFOU1UwdTodd3TqqVSmvuyXWXY79xy0/RVXfrYujH7uHqT+NRFgzwz9pYH6qMelxLV9C9o009jqP5LX2FDl6VcbpaTnSjFv1Y0o27Fe7fiabUxzO8wm4s+opXak7QscfRO/axr/Dhox+M2d2C9F9GnOFSWJxE3CcJpWoxi3GSkk+re11xOfIvpTpytHF0qlJ/wASFKo4drja67rl1wOPpV4KpRqQqQeyUJKSvwfB8hWmKfTsZc2qiP1zaPs6AAbkIAAAp1Z9JUqT96cmuy9l5JFqx1bQpTlwhJrttq8yqUVaIENlmGjFtFeyViKs5Tlb6uEoQlK/tT0nFeEJeRO5w1bRfYdVDI30fJFNtWqVq9LET49fVFd0NHvuBswy1HVh4qVWnFpNOpBNNXTWkrpo5sO9R1ZOV8RSX8xPw1/ICxUM2MHCTnHDUVJ676C8lsXcSgAAAAAAAAAAAAAAAAAA58o4tUaNSs9ap051GuKjFyt5HQcmV8H02HrUVtqUqlNdsoNLzYH56xWKnWqyqVHpVKk3KT4ykzspUlDZbS3y39ie40PDyp1dGaaknJNPdJbjfcrc8zvs6XQVryc/dlskMgZwVMFXVaDbhddNTvqq096t7yV2nx5Nkbc+XI01mazvCZkrF6zW3SX6Eo1VOMZxd4ySlFrY4tXT8D7IjNZtYDCKXrLC4e9/9qJKdIXEOPmNp2fYPnTGkHiNzkq6OGlzlBf1r9CtxxKsTmd0v2b/ALkPn+hUZS1Aa54T6ViaVD2ZzWn/ALcetLyTXeXHPKn+xSt7M6L7F0sV8yEzFw+lia1V/u6cYLtnK78oeZZM56Wlgq64UpS/L1vkBT6EtW078hq+KpcnJ+EJEJQnqJnNVXxUeUJvyt8wLuAAAAAAAAAAAAAAAAAfEpAJSNcqhrqVrHHXxltwFcz1zQWJi69BKOJj1rakqrW6+6TWq55lfammpJtSi01KMlti1uZ6xjcqTXqxKflzCLET0507VNnSU+pJr7W6XemaMuHn846p+k1k4PKfOFWbJXNvIMsZWUGn0MWnXnuUPcT96WzvvuPvD5vq/W6WS4XUV/Sk/Mt+S6c4QUKcNCC2RirLt7eZqpp9p3sk5+Ixau2OPmuEa6WpWSWpJbEuB9KuQ1GM950xTJinSPTmenOC7NdTEW+CA150VdKjGK2urF+EZFVxN4x1lpxFDpFdvZs2WIHKSjotSSvxWoCazKp6GG03tq1Jz/Cuov7W+8mcdLTo1Ie9TqR8YNFWyNlZKhCF/UTj4N28rHZWyz1ZWevRaS521AVfCO8F2IsWZq+vnLhSt4zX6Hzgci9VXstWzW/mdmBpKjUdlbTjZ87O/wCoFnUzNyPp17nTCYHQD5iz6AAAAAAAAAAADDR8SgbABzTommeER32MaIEVPJ8XuNUslR91eBM6CHRoCFWTUty8DZHB2JXojHRARyoB0SQ6Ew6IEXUosr+WY4iEoyhTdSKvdRaUlzSe0uToGuWFAosM4JR1So4iL4dBUfwTODGSr4h2p050476lSOi7fZg9d+09FlgVwPj6AuAFGweRJU42vJ7227ts04rTozjOUJuCetxi5W5tIv8A9AXAw8nrgBT6Wd1G3+rFcpPRfgz6p5fhWnGNKWnJO/U61lza2FreSYPbFPtSZupYCMdiS7EkBy4OTsrknSPmNA3RpgfaMmEjIAAAAAAAAAAAAAAAAAAAAAAAAAAADFjIAxYaJkAYsLGQ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2293938"/>
            <a:ext cx="4791075" cy="479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28" name="AutoShape 4" descr="data:image/jpeg;base64,/9j/4AAQSkZJRgABAQAAAQABAAD/2wCEAAkGBhEQDxIPDxAQEA8REA8QEBAPDw8OEA8PFBAVFBcQEhIXHCYeFxkjGRIUHy8gIycpLCwsFR4xNTAqNSYrLCkBCQoKDgwOGg8PGiogHSUpLDQqKSwsKSwsKiksLCksKS8pLCkpKSwpKjUpKSwsLCopKSwpLCwsKSopKSosKSksKf/AABEIAOEA4QMBIgACEQEDEQH/xAAcAAEAAgMBAQEAAAAAAAAAAAAABQYBAwQHAgj/xABEEAACAQIBCAYGBwcDBQEAAAAAAQIDEQQFBhIhMUFRYRMicYGRoQcyQlKxwRQjYnKCktEkQ1NjorLwM3PhNIOzwtIV/8QAGgEBAAIDAQAAAAAAAAAAAAAAAAQFAgMGAf/EACwRAQACAQIEBAUFAQAAAAAAAAABAgMEEQUSMUETITJhcYGRoeEiM1HB0RT/2gAMAwEAAhEDEQA/APcQAAAAAAAAAAAAAAAAAAAAAAAAAAAAAAAAAAAAAAAAAAAAAAic4s46eDp6U+tUldU6SdnNrfyit7+dkeTMRG8sqUte0VrG8y78bjqdGDqVpxpwW2UnZX4Li+SKXlX0l63HC0r/AMytdJ81TWvxa7CoZVyvVxVTpK8tJ69GK1QprhCO7t2vecZW5dXM+VPJ0em4TSsb5fOf47flL4rO7G1PWxE4rhS0aSXfFX8zgnlGtLXKvXfbWqv5nPYEWcl56zK0rgxV9NYj5Q6qOV8RD1MRXj2VqnwuS2Cz8xlPbUjWXCrBX/NGz8blfMHsZL16S8vpsN/VWPo9KyT6RaFS0a8Xh5e83p0vzJXj3q3MtdOopJSi1KLV00001xTW08KJXIOc1bBy6j0qTd5UZN6D4uPuy5rvTJePVz0v9VTqeERtzYfpP9T/AK9iBwZGy1SxdJVaT5Si9U6cvdkv8ud5YRMTG8OftWaztPlIAD1iAAAAAAAAAAAAAAAAAAAAfNSainJuySbbe5LeBxZbyzTwlGVapu1RivWnN7Io8iyjlCpiKsq1Z3nLcvVhHdCK3Jfq95I515deLxDs/qqTcYR+1vl27vEhir1WXmnljpDqOGaSMdPEt6p+0FhYAhrZiwMSmlZa227Rik5Sk+EYrWzFanViruEYL+ZUV/yxTt4mdcdr+mGnLqMeL122ZBxTx047Ywkvsykvij6pZTg3Z3g/tWt+ZGdsN69YYY9ZhyTtWzqMGWYZpS3fkTLVTCVlVp61snC9lUhf1Xz4Pc++/sOAx0K9KFam7wnHST3801uad01xR4eXH0dZc6Oq8LN9SreVO/s1Uta/El4x5k3S5eWeSeim4ppIvTxa9Y6+8fh6OACzcwAAAAAAAAAAAAAAAAAAAVbP7LPQ0Oji+vPX3Xsl3ya8GWk8oz6x/S4xxvqhLRXZBW/ubNeW3LSZSNNi8XLWvugYRsrGQZSKN23QPujQnUnGlTjp1KklCEdl5Pi9ySTbe5JmY0y6ejjJCbqYyS3uhRvuSa6Sa7ZWj+B8Tdhx89tkTV6nwMc279vins280qWDheyqYiS+srSirv7ME/VhyXfdk3OlFqzSa4NJrwPoFzEREbQ4697XtzWneVdy1mFg8Sn9UqNR7KlFKm0+cV1Zd6PIc681K2Aq6FXr05X6OrFPRmuDXsy5fE/QBHZfyJTxmHnh6q1SXVla7pzXqzXNP5reJh7W20vA8mY+zVOb6r1Rfuv9CWaK9jMJKjVnSqK06c5QkuEouz+BNYKtp04t7V1X3FXqMcR+qHT8O1E2jw7fJuPqjWlCUZwdpwlGUXwlF3T8UfDMNkXotpiJjaXuOTMcq9GnWjsqQjO3C61rud13HSVT0b4vTwTg/wB1VqQX3ZWqL+9+Bay9pbmrEuEzY/DyWp/EgPipWjHa+7a/A1rFLg/Iyam8GuFZPt4PUbAAAAAAAAAAAAAAAeOZXyNi+llVlQkrub66lHbJu90mvM9jBhekXjaW3FltitzV6vCWqi9alP8AC4z+DuI4yC9a8fvxlH4nt9fA05+vThP70Iy+JH181MJPbSUfuSlHyTsRp0lOyzrxbLHqiJeUfS4aLlGSlaLdk1rsr2PXc3sn/R8JQo74UoafOo1pTffJyfeR1LMDAqWlKiqjvdaeu3ha/eWI2YcPhzM7o+r1n/RERttsAAkK8AAHh3pPwihlOq0rdJClU73DRfnC/eRORn1ZrnF/ElvSTi1VylV0XdU1TpX5xjeXhKTXcRmTKdqbfvS1di1fG5A1M+S+4ZE88fB1SlY4auP4eYx9b2e9kbOoQohfWs9Y9EOIcqeJvuqUn4wf6IvOOxfRpW9aWqK+LKN6GqL+i16nvYhRX4Kcf/ssWPxGliJLdBRivC7+PkW+HypDjtbO+e0+7roq+t629rZ0o4qVU29MbURsqG/CYnS6r2rzRwzrGqjiLVIv7SXc9XzAnAAAAAAAAAAAAAAAAAAAAAAAACv54Z0xwVF2aeImmqUNtn/EkvdXm9XZszozpp4Gnd2nWkn0dK+t/alwijx3HY2riq0qlSWlOTvKT2QW5JblwRrveKxvLfgw2y2iIhxqi6k222225Tm9bu3dvtZ32SSS1JakuRmFNRWjHZ5t8WfMmVWTJN53dbp9PGCm3fuisfLrPu+BHzkSeU6XtLsf6kl6P813jsZHSV8PRcalZ7pWfVpfia8EzLHXmnaGOoyxjrNpetZgZIeGydQpyVpyi6s1vUqj0rPmk0u448pT0MVUT3uMl2OK+dy3FdzuydJxWIppuVNWmltdPbfu19zfAtojaNnH2tNpmZ7tFPFGz6UVqnlVcV4m3/8ATXHzPWKcnijXhqunVpxW+cfBO78kQs8ocyxZqYCT/aJqyaapJ709s/ku8CygAAAAAAAAAAAAAAAAAAAABBZ15008DSu7SrTuqVO+1+9LhFf8HflnK1PC0J16r6sFqW+cnqUFzbPDsq5Vq4yvKrUd5zepezCO6K4RS/zWYXtFYbsOKcltoMXjauKrSqVJuU5O85vZFbklu4JG+EFFaMdS82+L5mKVJQjorve+T4sy2VOXJN5ddpdNXBX37sNmuTPqTPhRlKUYQi51JyUYQjrlOT2RX+ajCI3b72iI3lyrBVcVWhhaCcqk3a2xLjKT3RS1tnuWbGblPAYaNCnrfrVJ2s6lRrXN/BLckiOzIzOjgaTnO08XVV6s1rUVt6KD91cd718ErOWuHFyRvPVymt1fj22r6Y+4YnJJXbSS2tuyRipUUU5SdkldsqmVcZOtKyTa3Q3RXGXM3q9pyrkaOlU+h0o6WIvFzk10NKPtTS3XvsW225ER9HoYP6uMXicSlZzqp6EXyjrt5vmW+lWSita2Ihss5RoVHGCblUT1aFml95gcWbeR6NSXSYqrBPSbWHV4R273K11yX/B6BC1la1t1tluRWKOHio3aRuw2MjH1JW5LZ4AWIHNg8cqmrZLhx5o6QAAAAAAAAAAAAAAAAAAA8p9KuXHPERwkX1KKUprjVkr6+yLX5mVTAUrR0t8vga8tYx18VWq/xK02uxzdl4WOxKyS4KxXaq/Z0fC8Mbzae39s3Plsy2fDZCXcyxrbSScpSajGMVeUpN2UYre2z1HMrMtYRdPXSli5xs/ajQg/3cHx4y39hG+jjNpaKx9VXlLSWGT9mGx1e2WtL7P3i/Fnp8PLHNPVzHEdZOS046dI6+4ACWqEPlrGLSVK9rJSl8l5X8CCxuVYUovWiXzlzenXtUoTUKqWi1K6hOO67Wxq71lNypmzOnUowrVNOclKpUjH/TirpRim9b2Su9W7UBrpTrYlt6Uo029UU7X5k1k3I8aeu2vidGAwyikkiRikgNWIhpQcVq1FQrxxWH0qkoupRUtF1IJvQ1J9ePsrXt2FymyLytitHD1aadnWlQh3OT0v6VbvA0ZGx9WpacVaC16T1X7EXynK8U+KT8iqYHD9WFOPtNR7t78LltSAAAAAAAAAAAAAAAAAGjHVNGlUl7tOcvCLZvOXKivh6y/lVf7GB+eqCvOPaiVbIrD+vDt+RJtlVqPVDrOG/tT8f8Gz5lFy6q2yagu2T0V5sNm/J6vXoLjiMP8A+aBprG8wm5bbUmfZ7lhsPGnCNOCtGEYwiuEYqyXgjaAXbhgAACo5wyvi39mnBfF/MtxTMv8A/VVHwUF/QgPqjVsb+nIf6TY+o41cQJXpCIy9Hqwne2hUi+53j/7HVTr3OLOCf7NV4qDfhr+QFozepKT6S6dorRX3tr8rd7J085zTzikqfUUZTXV0Zy0Ulda34HoGDxHSU4ztbSV7fNcgNwAAAAAAAAAAAAAAABicE001dNNNPY09xkAef5Z9FFOU1UwdTodd3TqqVSmvuyXWXY79xy0/RVXfrYujH7uHqT+NRFgzwz9pYH6qMelxLV9C9o009jqP5LX2FDl6VcbpaTnSjFv1Y0o27Fe7fiabUxzO8wm4s+opXak7QscfRO/axr/Dhox+M2d2C9F9GnOFSWJxE3CcJpWoxi3GSkk+re11xOfIvpTpytHF0qlJ/wASFKo4drja67rl1wOPpV4KpRqQqQeyUJKSvwfB8hWmKfTsZc2qiP1zaPs6AAbkIAAAp1Z9JUqT96cmuy9l5JFqx1bQpTlwhJrttq8yqUVaIENlmGjFtFeyViKs5Tlb6uEoQlK/tT0nFeEJeRO5w1bRfYdVDI30fJFNtWqVq9LET49fVFd0NHvuBswy1HVh4qVWnFpNOpBNNXTWkrpo5sO9R1ZOV8RSX8xPw1/ICxUM2MHCTnHDUVJ676C8lsXcSgAAAAAAAAAAAAAAAAAA58o4tUaNSs9ap051GuKjFyt5HQcmV8H02HrUVtqUqlNdsoNLzYH56xWKnWqyqVHpVKk3KT4ykzspUlDZbS3y39ie40PDyp1dGaaknJNPdJbjfcrc8zvs6XQVryc/dlskMgZwVMFXVaDbhddNTvqq096t7yV2nx5Nkbc+XI01mazvCZkrF6zW3SX6Eo1VOMZxd4ySlFrY4tXT8D7IjNZtYDCKXrLC4e9/9qJKdIXEOPmNp2fYPnTGkHiNzkq6OGlzlBf1r9CtxxKsTmd0v2b/ALkPn+hUZS1Aa54T6ViaVD2ZzWn/ALcetLyTXeXHPKn+xSt7M6L7F0sV8yEzFw+lia1V/u6cYLtnK78oeZZM56Wlgq64UpS/L1vkBT6EtW078hq+KpcnJ+EJEJQnqJnNVXxUeUJvyt8wLuAAAAAAAAAAAAAAAAAfEpAJSNcqhrqVrHHXxltwFcz1zQWJi69BKOJj1rakqrW6+6TWq55lfammpJtSi01KMlti1uZ6xjcqTXqxKflzCLET0507VNnSU+pJr7W6XemaMuHn846p+k1k4PKfOFWbJXNvIMsZWUGn0MWnXnuUPcT96WzvvuPvD5vq/W6WS4XUV/Sk/Mt+S6c4QUKcNCC2RirLt7eZqpp9p3sk5+Ixau2OPmuEa6WpWSWpJbEuB9KuQ1GM950xTJinSPTmenOC7NdTEW+CA150VdKjGK2urF+EZFVxN4x1lpxFDpFdvZs2WIHKSjotSSvxWoCazKp6GG03tq1Jz/Cuov7W+8mcdLTo1Ie9TqR8YNFWyNlZKhCF/UTj4N28rHZWyz1ZWevRaS521AVfCO8F2IsWZq+vnLhSt4zX6Hzgci9VXstWzW/mdmBpKjUdlbTjZ87O/wCoFnUzNyPp17nTCYHQD5iz6AAAAAAAAAAADDR8SgbABzTommeER32MaIEVPJ8XuNUslR91eBM6CHRoCFWTUty8DZHB2JXojHRARyoB0SQ6Ew6IEXUosr+WY4iEoyhTdSKvdRaUlzSe0uToGuWFAosM4JR1So4iL4dBUfwTODGSr4h2p050476lSOi7fZg9d+09FlgVwPj6AuAFGweRJU42vJ7227ts04rTozjOUJuCetxi5W5tIv8A9AXAw8nrgBT6Wd1G3+rFcpPRfgz6p5fhWnGNKWnJO/U61lza2FreSYPbFPtSZupYCMdiS7EkBy4OTsrknSPmNA3RpgfaMmEjIAAAAAAAAAAAAAAAAAAAAAAAAAAADFjIAxYaJkAYsLGQ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2293938"/>
            <a:ext cx="4791075" cy="479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36" name="Picture 12" descr="http://www.slidesdesign.com/wp-content/uploads/question-mark-backgrounds-wallpapers-question-mark-background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2366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0998" y="465337"/>
            <a:ext cx="7427168" cy="914400"/>
          </a:xfrm>
        </p:spPr>
        <p:txBody>
          <a:bodyPr/>
          <a:lstStyle/>
          <a:p>
            <a:r>
              <a:rPr lang="nl-BE" sz="2800" dirty="0"/>
              <a:t>Doelstellingen competitie 1 groep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2017-12-19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61541-2697-4D80-8870-D4B6CCE916D5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F103AF1-7E0C-41BD-A460-7D70CCD4F143}"/>
              </a:ext>
            </a:extLst>
          </p:cNvPr>
          <p:cNvSpPr txBox="1"/>
          <p:nvPr/>
        </p:nvSpPr>
        <p:spPr>
          <a:xfrm>
            <a:off x="1250640" y="1844824"/>
            <a:ext cx="77078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 n° 1: Vervolmaking techniek (4 stijlen + keerpunten)</a:t>
            </a:r>
          </a:p>
          <a:p>
            <a:pPr marL="285750" indent="-285750">
              <a:buFontTx/>
              <a:buChar char="-"/>
            </a:pPr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Langere, fysiek iets zwaardere en complexere trainingen leren afwerken</a:t>
            </a:r>
          </a:p>
          <a:p>
            <a:pPr marL="285750" indent="-285750">
              <a:buFontTx/>
              <a:buChar char="-"/>
            </a:pPr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Starten met het opbouwen van zwemdiscipline (aanwezigheid, voeding, inzet, …)</a:t>
            </a:r>
          </a:p>
          <a:p>
            <a:pPr marL="285750" indent="-285750">
              <a:buFontTx/>
              <a:buChar char="-"/>
            </a:pPr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Eerste wedstrijdervaring opdoen </a:t>
            </a:r>
          </a:p>
          <a:p>
            <a:pPr marL="285750" indent="-285750">
              <a:buFontTx/>
              <a:buChar char="-"/>
            </a:pPr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 groep mekaar stimuleren, motiveren en vriendschappen opbouwen</a:t>
            </a:r>
          </a:p>
          <a:p>
            <a:pPr marL="285750" indent="-285750">
              <a:buFontTx/>
              <a:buChar char="-"/>
            </a:pPr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Bij de 10 jarigen: kwalificatie voor de Vlaamse Jeugdkampioenschappen; maar geen must</a:t>
            </a:r>
          </a:p>
          <a:p>
            <a:pPr marL="285750" indent="-285750">
              <a:buFontTx/>
              <a:buChar char="-"/>
            </a:pPr>
            <a:endParaRPr lang="nl-BE" sz="1400" dirty="0"/>
          </a:p>
        </p:txBody>
      </p:sp>
      <p:sp>
        <p:nvSpPr>
          <p:cNvPr id="15" name="Tijdelijke aanduiding voor voettekst 5">
            <a:extLst>
              <a:ext uri="{FF2B5EF4-FFF2-40B4-BE49-F238E27FC236}">
                <a16:creationId xmlns:a16="http://schemas.microsoft.com/office/drawing/2014/main" id="{0F38C9A7-981A-4027-889F-F2056978B1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594132"/>
            <a:ext cx="6517259" cy="263868"/>
          </a:xfrm>
        </p:spPr>
        <p:txBody>
          <a:bodyPr/>
          <a:lstStyle/>
          <a:p>
            <a:r>
              <a:rPr lang="en-US" sz="800" dirty="0"/>
              <a:t>Sponsored by </a:t>
            </a:r>
            <a:r>
              <a:rPr lang="en-US" sz="800" dirty="0" err="1"/>
              <a:t>SnP</a:t>
            </a:r>
            <a:r>
              <a:rPr lang="en-US" sz="800" dirty="0"/>
              <a:t> Wear-Garage </a:t>
            </a:r>
            <a:r>
              <a:rPr lang="en-US" sz="800" dirty="0" err="1"/>
              <a:t>Vanhoonacker-Sleeplife-Argenta</a:t>
            </a:r>
            <a:r>
              <a:rPr lang="en-US" sz="800" dirty="0"/>
              <a:t> </a:t>
            </a:r>
            <a:r>
              <a:rPr lang="en-US" sz="800" dirty="0" err="1"/>
              <a:t>Markt</a:t>
            </a:r>
            <a:r>
              <a:rPr lang="en-US" sz="800" dirty="0"/>
              <a:t> </a:t>
            </a:r>
            <a:r>
              <a:rPr lang="en-US" sz="800" dirty="0" err="1"/>
              <a:t>Oudenaarde</a:t>
            </a:r>
            <a:r>
              <a:rPr lang="en-US" sz="800" dirty="0"/>
              <a:t> – </a:t>
            </a:r>
            <a:r>
              <a:rPr lang="en-US" sz="800" dirty="0" err="1"/>
              <a:t>Pulso</a:t>
            </a:r>
            <a:r>
              <a:rPr lang="en-US" sz="800" dirty="0"/>
              <a:t> – Expo floor coverings</a:t>
            </a:r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885701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0998" y="465337"/>
            <a:ext cx="7427168" cy="914400"/>
          </a:xfrm>
        </p:spPr>
        <p:txBody>
          <a:bodyPr/>
          <a:lstStyle/>
          <a:p>
            <a:r>
              <a:rPr lang="nl-BE" sz="2800" dirty="0"/>
              <a:t>Doelstellingen competitie 1 groep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2017-12-19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61541-2697-4D80-8870-D4B6CCE916D5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15" name="Tijdelijke aanduiding voor voettekst 5">
            <a:extLst>
              <a:ext uri="{FF2B5EF4-FFF2-40B4-BE49-F238E27FC236}">
                <a16:creationId xmlns:a16="http://schemas.microsoft.com/office/drawing/2014/main" id="{0F38C9A7-981A-4027-889F-F2056978B1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594132"/>
            <a:ext cx="6517259" cy="263868"/>
          </a:xfrm>
        </p:spPr>
        <p:txBody>
          <a:bodyPr/>
          <a:lstStyle/>
          <a:p>
            <a:r>
              <a:rPr lang="en-US" sz="800" dirty="0"/>
              <a:t>Sponsored by </a:t>
            </a:r>
            <a:r>
              <a:rPr lang="en-US" sz="800" dirty="0" err="1"/>
              <a:t>SnP</a:t>
            </a:r>
            <a:r>
              <a:rPr lang="en-US" sz="800" dirty="0"/>
              <a:t> Wear-Garage </a:t>
            </a:r>
            <a:r>
              <a:rPr lang="en-US" sz="800" dirty="0" err="1"/>
              <a:t>Vanhoonacker-Sleeplife-Argenta</a:t>
            </a:r>
            <a:r>
              <a:rPr lang="en-US" sz="800" dirty="0"/>
              <a:t> </a:t>
            </a:r>
            <a:r>
              <a:rPr lang="en-US" sz="800" dirty="0" err="1"/>
              <a:t>Markt</a:t>
            </a:r>
            <a:r>
              <a:rPr lang="en-US" sz="800" dirty="0"/>
              <a:t> </a:t>
            </a:r>
            <a:r>
              <a:rPr lang="en-US" sz="800" dirty="0" err="1"/>
              <a:t>Oudenaarde</a:t>
            </a:r>
            <a:r>
              <a:rPr lang="en-US" sz="800" dirty="0"/>
              <a:t> – </a:t>
            </a:r>
            <a:r>
              <a:rPr lang="en-US" sz="800" dirty="0" err="1"/>
              <a:t>Pulso</a:t>
            </a:r>
            <a:r>
              <a:rPr lang="en-US" sz="800" dirty="0"/>
              <a:t> – Expo floor coverings</a:t>
            </a:r>
            <a:endParaRPr lang="nl-BE" sz="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A8B1CF0-87B2-49C3-B3D8-7C9DFDFEE84B}"/>
              </a:ext>
            </a:extLst>
          </p:cNvPr>
          <p:cNvSpPr txBox="1"/>
          <p:nvPr/>
        </p:nvSpPr>
        <p:spPr>
          <a:xfrm flipH="1">
            <a:off x="1623500" y="1556792"/>
            <a:ext cx="75615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Resultaat =</a:t>
            </a:r>
          </a:p>
          <a:p>
            <a:r>
              <a:rPr lang="nl-BE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Talent</a:t>
            </a: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Motivatie</a:t>
            </a: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Discipline van de zwemmer </a:t>
            </a: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aanwezigheid op training</a:t>
            </a: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rust</a:t>
            </a: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gezonde voeding</a:t>
            </a: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Individuele opvolging van de trainer</a:t>
            </a: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Positieve betrokkenheid van de ouders</a:t>
            </a: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Een goede omkadering van de club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392396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0998" y="465337"/>
            <a:ext cx="7427168" cy="914400"/>
          </a:xfrm>
        </p:spPr>
        <p:txBody>
          <a:bodyPr/>
          <a:lstStyle/>
          <a:p>
            <a:r>
              <a:rPr lang="nl-BE" sz="2800" dirty="0"/>
              <a:t>Trainingsuren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z="1100" dirty="0"/>
              <a:t>2017-12-19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61541-2697-4D80-8870-D4B6CCE916D5}" type="slidenum">
              <a:rPr lang="nl-BE" sz="1100" smtClean="0"/>
              <a:pPr/>
              <a:t>6</a:t>
            </a:fld>
            <a:endParaRPr lang="nl-BE" sz="11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F39478-ADEB-4FE3-9C20-AF6B17C5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08" y="1463200"/>
            <a:ext cx="3923882" cy="4648004"/>
          </a:xfrm>
          <a:prstGeom prst="rect">
            <a:avLst/>
          </a:prstGeom>
        </p:spPr>
      </p:pic>
      <p:sp>
        <p:nvSpPr>
          <p:cNvPr id="14" name="Pijl: rechts 13">
            <a:extLst>
              <a:ext uri="{FF2B5EF4-FFF2-40B4-BE49-F238E27FC236}">
                <a16:creationId xmlns:a16="http://schemas.microsoft.com/office/drawing/2014/main" id="{983D1399-3D3E-417E-A42E-91C08FEF3B13}"/>
              </a:ext>
            </a:extLst>
          </p:cNvPr>
          <p:cNvSpPr/>
          <p:nvPr/>
        </p:nvSpPr>
        <p:spPr>
          <a:xfrm>
            <a:off x="4630119" y="1481041"/>
            <a:ext cx="201245" cy="263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400"/>
          </a:p>
        </p:txBody>
      </p:sp>
      <p:sp>
        <p:nvSpPr>
          <p:cNvPr id="9" name="Tijdelijke aanduiding voor voettekst 5">
            <a:extLst>
              <a:ext uri="{FF2B5EF4-FFF2-40B4-BE49-F238E27FC236}">
                <a16:creationId xmlns:a16="http://schemas.microsoft.com/office/drawing/2014/main" id="{42B062D3-C7F6-4503-A961-5280F1D57F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594132"/>
            <a:ext cx="6517259" cy="263868"/>
          </a:xfrm>
        </p:spPr>
        <p:txBody>
          <a:bodyPr/>
          <a:lstStyle/>
          <a:p>
            <a:r>
              <a:rPr lang="en-US" sz="800" dirty="0"/>
              <a:t>Sponsored by </a:t>
            </a:r>
            <a:r>
              <a:rPr lang="en-US" sz="800" dirty="0" err="1"/>
              <a:t>SnP</a:t>
            </a:r>
            <a:r>
              <a:rPr lang="en-US" sz="800" dirty="0"/>
              <a:t> Wear-Garage </a:t>
            </a:r>
            <a:r>
              <a:rPr lang="en-US" sz="800" dirty="0" err="1"/>
              <a:t>Vanhoonacker-Sleeplife-Argenta</a:t>
            </a:r>
            <a:r>
              <a:rPr lang="en-US" sz="800" dirty="0"/>
              <a:t> </a:t>
            </a:r>
            <a:r>
              <a:rPr lang="en-US" sz="800" dirty="0" err="1"/>
              <a:t>Markt</a:t>
            </a:r>
            <a:r>
              <a:rPr lang="en-US" sz="800" dirty="0"/>
              <a:t> </a:t>
            </a:r>
            <a:r>
              <a:rPr lang="en-US" sz="800" dirty="0" err="1"/>
              <a:t>Oudenaarde</a:t>
            </a:r>
            <a:r>
              <a:rPr lang="en-US" sz="800" dirty="0"/>
              <a:t> – </a:t>
            </a:r>
            <a:r>
              <a:rPr lang="en-US" sz="800" dirty="0" err="1"/>
              <a:t>Pulso</a:t>
            </a:r>
            <a:r>
              <a:rPr lang="en-US" sz="800" dirty="0"/>
              <a:t> – Expo floor coverings</a:t>
            </a:r>
            <a:endParaRPr lang="nl-BE" sz="8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7A7CCC9-9A5A-487B-81BD-EA3E8E8CE8F0}"/>
              </a:ext>
            </a:extLst>
          </p:cNvPr>
          <p:cNvSpPr txBox="1"/>
          <p:nvPr/>
        </p:nvSpPr>
        <p:spPr>
          <a:xfrm>
            <a:off x="4889483" y="1384006"/>
            <a:ext cx="4186402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Competitie 1: minimaal</a:t>
            </a: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75% aanwezigheid </a:t>
            </a: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ook in de vakantie</a:t>
            </a:r>
          </a:p>
          <a:p>
            <a:endParaRPr lang="nl-B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Aanwezigheden worden </a:t>
            </a: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opgevolgd</a:t>
            </a: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door trainers</a:t>
            </a:r>
          </a:p>
          <a:p>
            <a:endParaRPr lang="nl-B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systematisch onder </a:t>
            </a: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75% blijft zonder geldige</a:t>
            </a: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reden </a:t>
            </a:r>
            <a:r>
              <a:rPr lang="nl-B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(ziekte of schooluitstappen)</a:t>
            </a: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 niet in competitie blijven</a:t>
            </a:r>
          </a:p>
          <a:p>
            <a:endParaRPr lang="nl-BE" sz="1400" dirty="0"/>
          </a:p>
          <a:p>
            <a:endParaRPr lang="nl-BE" sz="1400" dirty="0"/>
          </a:p>
          <a:p>
            <a:endParaRPr lang="nl-BE" sz="1400" dirty="0"/>
          </a:p>
          <a:p>
            <a:endParaRPr lang="nl-BE" sz="1400" dirty="0"/>
          </a:p>
          <a:p>
            <a:endParaRPr lang="nl-BE" sz="1400" dirty="0"/>
          </a:p>
        </p:txBody>
      </p:sp>
      <p:sp>
        <p:nvSpPr>
          <p:cNvPr id="18" name="Pijl: rechts 17">
            <a:extLst>
              <a:ext uri="{FF2B5EF4-FFF2-40B4-BE49-F238E27FC236}">
                <a16:creationId xmlns:a16="http://schemas.microsoft.com/office/drawing/2014/main" id="{D35CD3DB-7525-46C2-8B2D-8559AC42DDBC}"/>
              </a:ext>
            </a:extLst>
          </p:cNvPr>
          <p:cNvSpPr/>
          <p:nvPr/>
        </p:nvSpPr>
        <p:spPr>
          <a:xfrm>
            <a:off x="4630118" y="2950463"/>
            <a:ext cx="201245" cy="263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400"/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37FCB6DE-C822-4EC5-B735-9143535A766B}"/>
              </a:ext>
            </a:extLst>
          </p:cNvPr>
          <p:cNvSpPr/>
          <p:nvPr/>
        </p:nvSpPr>
        <p:spPr>
          <a:xfrm>
            <a:off x="4630117" y="4419885"/>
            <a:ext cx="201245" cy="263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21349910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0998" y="465337"/>
            <a:ext cx="7427168" cy="914400"/>
          </a:xfrm>
        </p:spPr>
        <p:txBody>
          <a:bodyPr/>
          <a:lstStyle/>
          <a:p>
            <a:r>
              <a:rPr lang="nl-BE" sz="2800" dirty="0"/>
              <a:t>Wedstrijdkalender competitie 1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2017-12-19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61541-2697-4D80-8870-D4B6CCE916D5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8" name="Tijdelijke aanduiding voor voettekst 5">
            <a:extLst>
              <a:ext uri="{FF2B5EF4-FFF2-40B4-BE49-F238E27FC236}">
                <a16:creationId xmlns:a16="http://schemas.microsoft.com/office/drawing/2014/main" id="{D731F957-0C65-40A7-B11B-8D213CFF75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594132"/>
            <a:ext cx="6517259" cy="263868"/>
          </a:xfrm>
        </p:spPr>
        <p:txBody>
          <a:bodyPr/>
          <a:lstStyle/>
          <a:p>
            <a:r>
              <a:rPr lang="en-US" sz="800" dirty="0"/>
              <a:t>Sponsored by </a:t>
            </a:r>
            <a:r>
              <a:rPr lang="en-US" sz="800" dirty="0" err="1"/>
              <a:t>SnP</a:t>
            </a:r>
            <a:r>
              <a:rPr lang="en-US" sz="800" dirty="0"/>
              <a:t> Wear-Garage </a:t>
            </a:r>
            <a:r>
              <a:rPr lang="en-US" sz="800" dirty="0" err="1"/>
              <a:t>Vanhoonacker-Sleeplife-Argenta</a:t>
            </a:r>
            <a:r>
              <a:rPr lang="en-US" sz="800" dirty="0"/>
              <a:t> </a:t>
            </a:r>
            <a:r>
              <a:rPr lang="en-US" sz="800" dirty="0" err="1"/>
              <a:t>Markt</a:t>
            </a:r>
            <a:r>
              <a:rPr lang="en-US" sz="800" dirty="0"/>
              <a:t> </a:t>
            </a:r>
            <a:r>
              <a:rPr lang="en-US" sz="800" dirty="0" err="1"/>
              <a:t>Oudenaarde</a:t>
            </a:r>
            <a:r>
              <a:rPr lang="en-US" sz="800" dirty="0"/>
              <a:t> – </a:t>
            </a:r>
            <a:r>
              <a:rPr lang="en-US" sz="800" dirty="0" err="1"/>
              <a:t>Pulso</a:t>
            </a:r>
            <a:r>
              <a:rPr lang="en-US" sz="800" dirty="0"/>
              <a:t> – Expo floor coverings</a:t>
            </a:r>
            <a:endParaRPr lang="nl-BE" sz="8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8115C08-3E1A-4712-9BB3-3F1B11DCB97D}"/>
              </a:ext>
            </a:extLst>
          </p:cNvPr>
          <p:cNvSpPr txBox="1"/>
          <p:nvPr/>
        </p:nvSpPr>
        <p:spPr>
          <a:xfrm>
            <a:off x="2483768" y="4774753"/>
            <a:ext cx="59490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B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Deelname minimaal 6 wedstrijden per jaar</a:t>
            </a:r>
          </a:p>
          <a:p>
            <a:endParaRPr lang="nl-BE" sz="1400" dirty="0"/>
          </a:p>
          <a:p>
            <a:endParaRPr lang="nl-BE" sz="1400" dirty="0"/>
          </a:p>
          <a:p>
            <a:endParaRPr lang="nl-BE" sz="1400" dirty="0"/>
          </a:p>
          <a:p>
            <a:endParaRPr lang="nl-BE" sz="1400" dirty="0"/>
          </a:p>
          <a:p>
            <a:endParaRPr lang="nl-BE" sz="1400" dirty="0"/>
          </a:p>
          <a:p>
            <a:endParaRPr lang="nl-BE" sz="1400" dirty="0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B61E9AF6-C00D-4374-8287-8D732C98E8C2}"/>
              </a:ext>
            </a:extLst>
          </p:cNvPr>
          <p:cNvSpPr/>
          <p:nvPr/>
        </p:nvSpPr>
        <p:spPr>
          <a:xfrm>
            <a:off x="2195736" y="5996861"/>
            <a:ext cx="201245" cy="263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40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B067053-3D92-48AD-B812-0366BC649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351900"/>
              </p:ext>
            </p:extLst>
          </p:nvPr>
        </p:nvGraphicFramePr>
        <p:xfrm>
          <a:off x="1845516" y="1168918"/>
          <a:ext cx="6387465" cy="4758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493">
                  <a:extLst>
                    <a:ext uri="{9D8B030D-6E8A-4147-A177-3AD203B41FA5}">
                      <a16:colId xmlns:a16="http://schemas.microsoft.com/office/drawing/2014/main" val="1941869702"/>
                    </a:ext>
                  </a:extLst>
                </a:gridCol>
                <a:gridCol w="1277493">
                  <a:extLst>
                    <a:ext uri="{9D8B030D-6E8A-4147-A177-3AD203B41FA5}">
                      <a16:colId xmlns:a16="http://schemas.microsoft.com/office/drawing/2014/main" val="3429672366"/>
                    </a:ext>
                  </a:extLst>
                </a:gridCol>
                <a:gridCol w="1277493">
                  <a:extLst>
                    <a:ext uri="{9D8B030D-6E8A-4147-A177-3AD203B41FA5}">
                      <a16:colId xmlns:a16="http://schemas.microsoft.com/office/drawing/2014/main" val="1973491863"/>
                    </a:ext>
                  </a:extLst>
                </a:gridCol>
                <a:gridCol w="1277493">
                  <a:extLst>
                    <a:ext uri="{9D8B030D-6E8A-4147-A177-3AD203B41FA5}">
                      <a16:colId xmlns:a16="http://schemas.microsoft.com/office/drawing/2014/main" val="611576190"/>
                    </a:ext>
                  </a:extLst>
                </a:gridCol>
                <a:gridCol w="1277493">
                  <a:extLst>
                    <a:ext uri="{9D8B030D-6E8A-4147-A177-3AD203B41FA5}">
                      <a16:colId xmlns:a16="http://schemas.microsoft.com/office/drawing/2014/main" val="3938426790"/>
                    </a:ext>
                  </a:extLst>
                </a:gridCol>
              </a:tblGrid>
              <a:tr h="2926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Datum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Waar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 dirty="0">
                          <a:effectLst/>
                        </a:rPr>
                        <a:t>Wat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Trainer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 anchor="ctr"/>
                </a:tc>
                <a:extLst>
                  <a:ext uri="{0D108BD9-81ED-4DB2-BD59-A6C34878D82A}">
                    <a16:rowId xmlns:a16="http://schemas.microsoft.com/office/drawing/2014/main" val="3244298648"/>
                  </a:ext>
                </a:extLst>
              </a:tr>
              <a:tr h="21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Oktober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7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Tielt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 dirty="0">
                          <a:effectLst/>
                        </a:rPr>
                        <a:t>400m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Charlotte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extLst>
                  <a:ext uri="{0D108BD9-81ED-4DB2-BD59-A6C34878D82A}">
                    <a16:rowId xmlns:a16="http://schemas.microsoft.com/office/drawing/2014/main" val="2946085466"/>
                  </a:ext>
                </a:extLst>
              </a:tr>
              <a:tr h="21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November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11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Liedekerke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PACO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Gilles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extLst>
                  <a:ext uri="{0D108BD9-81ED-4DB2-BD59-A6C34878D82A}">
                    <a16:rowId xmlns:a16="http://schemas.microsoft.com/office/drawing/2014/main" val="1437280622"/>
                  </a:ext>
                </a:extLst>
              </a:tr>
              <a:tr h="21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December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16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Gent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 dirty="0">
                          <a:effectLst/>
                        </a:rPr>
                        <a:t>PACO feest - pk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Charlotte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extLst>
                  <a:ext uri="{0D108BD9-81ED-4DB2-BD59-A6C34878D82A}">
                    <a16:rowId xmlns:a16="http://schemas.microsoft.com/office/drawing/2014/main" val="2781978129"/>
                  </a:ext>
                </a:extLst>
              </a:tr>
              <a:tr h="21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December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30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Diksmuide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 dirty="0">
                          <a:effectLst/>
                        </a:rPr>
                        <a:t>Laatste kans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Charlotte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extLst>
                  <a:ext uri="{0D108BD9-81ED-4DB2-BD59-A6C34878D82A}">
                    <a16:rowId xmlns:a16="http://schemas.microsoft.com/office/drawing/2014/main" val="2601820920"/>
                  </a:ext>
                </a:extLst>
              </a:tr>
              <a:tr h="326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Januari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13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Tielt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 dirty="0">
                          <a:effectLst/>
                        </a:rPr>
                        <a:t>1e dag Provinciaal criterium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Charlotte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extLst>
                  <a:ext uri="{0D108BD9-81ED-4DB2-BD59-A6C34878D82A}">
                    <a16:rowId xmlns:a16="http://schemas.microsoft.com/office/drawing/2014/main" val="1790393270"/>
                  </a:ext>
                </a:extLst>
              </a:tr>
              <a:tr h="326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Feburari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8-9-10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Antwerpen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 dirty="0">
                          <a:effectLst/>
                        </a:rPr>
                        <a:t>Vlaamse Jeugd Kampioenschappen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Charlotte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extLst>
                  <a:ext uri="{0D108BD9-81ED-4DB2-BD59-A6C34878D82A}">
                    <a16:rowId xmlns:a16="http://schemas.microsoft.com/office/drawing/2014/main" val="4026572293"/>
                  </a:ext>
                </a:extLst>
              </a:tr>
              <a:tr h="326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Februari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24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Aalst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2</a:t>
                      </a:r>
                      <a:r>
                        <a:rPr lang="nl-BE" sz="800" baseline="30000">
                          <a:effectLst/>
                        </a:rPr>
                        <a:t>e</a:t>
                      </a:r>
                      <a:r>
                        <a:rPr lang="nl-BE" sz="800">
                          <a:effectLst/>
                        </a:rPr>
                        <a:t> dag Provinciaal criterium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Gilles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extLst>
                  <a:ext uri="{0D108BD9-81ED-4DB2-BD59-A6C34878D82A}">
                    <a16:rowId xmlns:a16="http://schemas.microsoft.com/office/drawing/2014/main" val="1501059586"/>
                  </a:ext>
                </a:extLst>
              </a:tr>
              <a:tr h="326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Maart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10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Zottegem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3</a:t>
                      </a:r>
                      <a:r>
                        <a:rPr lang="nl-BE" sz="800" baseline="30000">
                          <a:effectLst/>
                        </a:rPr>
                        <a:t>e</a:t>
                      </a:r>
                      <a:r>
                        <a:rPr lang="nl-BE" sz="800">
                          <a:effectLst/>
                        </a:rPr>
                        <a:t> dag Provinciaal criterium 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Gilles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extLst>
                  <a:ext uri="{0D108BD9-81ED-4DB2-BD59-A6C34878D82A}">
                    <a16:rowId xmlns:a16="http://schemas.microsoft.com/office/drawing/2014/main" val="3505940084"/>
                  </a:ext>
                </a:extLst>
              </a:tr>
              <a:tr h="21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April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22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Waregem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Paasmeeting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Gilles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extLst>
                  <a:ext uri="{0D108BD9-81ED-4DB2-BD59-A6C34878D82A}">
                    <a16:rowId xmlns:a16="http://schemas.microsoft.com/office/drawing/2014/main" val="3415637635"/>
                  </a:ext>
                </a:extLst>
              </a:tr>
              <a:tr h="21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Mei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4 en/of 5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Gent (50m)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FIRST Meeting AEI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Laetitia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extLst>
                  <a:ext uri="{0D108BD9-81ED-4DB2-BD59-A6C34878D82A}">
                    <a16:rowId xmlns:a16="http://schemas.microsoft.com/office/drawing/2014/main" val="3385568230"/>
                  </a:ext>
                </a:extLst>
              </a:tr>
              <a:tr h="326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Mei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11-12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Tielt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200m van de stad Tielt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Laetitia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extLst>
                  <a:ext uri="{0D108BD9-81ED-4DB2-BD59-A6C34878D82A}">
                    <a16:rowId xmlns:a16="http://schemas.microsoft.com/office/drawing/2014/main" val="2751684278"/>
                  </a:ext>
                </a:extLst>
              </a:tr>
              <a:tr h="326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Juni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22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Izegem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Krekelwedstrijd open bad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Laetitia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extLst>
                  <a:ext uri="{0D108BD9-81ED-4DB2-BD59-A6C34878D82A}">
                    <a16:rowId xmlns:a16="http://schemas.microsoft.com/office/drawing/2014/main" val="70742057"/>
                  </a:ext>
                </a:extLst>
              </a:tr>
              <a:tr h="21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Juli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7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Zwevegem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eendjescriterium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Gilles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extLst>
                  <a:ext uri="{0D108BD9-81ED-4DB2-BD59-A6C34878D82A}">
                    <a16:rowId xmlns:a16="http://schemas.microsoft.com/office/drawing/2014/main" val="1145767696"/>
                  </a:ext>
                </a:extLst>
              </a:tr>
              <a:tr h="326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Juli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12-13-14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Genk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>
                          <a:effectLst/>
                        </a:rPr>
                        <a:t>Vlaams zomercriterium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nl-BE" sz="800" dirty="0">
                          <a:effectLst/>
                        </a:rPr>
                        <a:t>Nog te bepalen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9" marR="65129" marT="65129" marB="65129"/>
                </a:tc>
                <a:extLst>
                  <a:ext uri="{0D108BD9-81ED-4DB2-BD59-A6C34878D82A}">
                    <a16:rowId xmlns:a16="http://schemas.microsoft.com/office/drawing/2014/main" val="131992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1015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400" dirty="0"/>
              <a:t>Krokusstage 2019 Brugge</a:t>
            </a:r>
            <a:endParaRPr lang="nl-NL" sz="2400" dirty="0"/>
          </a:p>
        </p:txBody>
      </p:sp>
      <p:sp>
        <p:nvSpPr>
          <p:cNvPr id="4" name="Tijdelijke aanduiding voor inhoud 4"/>
          <p:cNvSpPr>
            <a:spLocks noGrp="1"/>
          </p:cNvSpPr>
          <p:nvPr>
            <p:ph idx="1"/>
          </p:nvPr>
        </p:nvSpPr>
        <p:spPr>
          <a:xfrm>
            <a:off x="1321296" y="1274400"/>
            <a:ext cx="7427168" cy="5223600"/>
          </a:xfrm>
        </p:spPr>
        <p:txBody>
          <a:bodyPr>
            <a:normAutofit fontScale="32500" lnSpcReduction="20000"/>
          </a:bodyPr>
          <a:lstStyle/>
          <a:p>
            <a:r>
              <a:rPr lang="nl-BE" sz="4900" dirty="0"/>
              <a:t>In de krokusvakantie van 4/03 tot 8/03</a:t>
            </a:r>
          </a:p>
          <a:p>
            <a:r>
              <a:rPr lang="nl-BE" sz="4900" dirty="0"/>
              <a:t>Van maandagmorgen tot vrijdagmiddag</a:t>
            </a:r>
          </a:p>
          <a:p>
            <a:r>
              <a:rPr lang="nl-BE" sz="4900" dirty="0"/>
              <a:t>Op basis van 20 deelnemers uit de zwemschool en competitie 1</a:t>
            </a:r>
          </a:p>
          <a:p>
            <a:r>
              <a:rPr lang="nl-BE" sz="4900" dirty="0"/>
              <a:t>Aparte trainingen voor competitie 1</a:t>
            </a:r>
          </a:p>
          <a:p>
            <a:r>
              <a:rPr lang="nl-BE" sz="4900" dirty="0"/>
              <a:t>Doelstelling:</a:t>
            </a:r>
          </a:p>
          <a:p>
            <a:pPr lvl="1"/>
            <a:r>
              <a:rPr lang="nl-BE" sz="4300" dirty="0"/>
              <a:t>Opdeling van de zwemmertjes en groepen</a:t>
            </a:r>
          </a:p>
          <a:p>
            <a:pPr lvl="1"/>
            <a:r>
              <a:rPr lang="nl-BE" sz="4300" dirty="0"/>
              <a:t>Per groep aangepaste trainingen met focus op techniek</a:t>
            </a:r>
          </a:p>
          <a:p>
            <a:pPr lvl="1"/>
            <a:r>
              <a:rPr lang="nl-BE" sz="4300" dirty="0"/>
              <a:t>Daarnaast heel veel plezier maken en werken aan teamgeest.</a:t>
            </a:r>
          </a:p>
          <a:p>
            <a:r>
              <a:rPr lang="nl-BE" sz="4900" dirty="0"/>
              <a:t>Kostprijs: 275 € all-in</a:t>
            </a:r>
          </a:p>
          <a:p>
            <a:pPr lvl="1"/>
            <a:r>
              <a:rPr lang="nl-BE" sz="4300" dirty="0"/>
              <a:t>Vervoer met de trein heen en terug (bagage wordt apart gebracht)</a:t>
            </a:r>
          </a:p>
          <a:p>
            <a:pPr lvl="1"/>
            <a:r>
              <a:rPr lang="nl-BE" sz="4300" dirty="0"/>
              <a:t>Verblijf in vol pension in ‘Karmel’</a:t>
            </a:r>
          </a:p>
          <a:p>
            <a:pPr lvl="1"/>
            <a:r>
              <a:rPr lang="nl-BE" sz="4300" dirty="0"/>
              <a:t> 2 à 3 uur zwemmen per dag in zwembad Lago Brugge</a:t>
            </a:r>
          </a:p>
          <a:p>
            <a:pPr lvl="1"/>
            <a:r>
              <a:rPr lang="nl-BE" sz="4300" dirty="0"/>
              <a:t>Extra sport</a:t>
            </a:r>
          </a:p>
          <a:p>
            <a:pPr lvl="1"/>
            <a:r>
              <a:rPr lang="nl-BE" sz="4300" dirty="0"/>
              <a:t>Knutselen, </a:t>
            </a:r>
            <a:r>
              <a:rPr lang="nl-BE" sz="4300" dirty="0" err="1"/>
              <a:t>kwissen</a:t>
            </a:r>
            <a:r>
              <a:rPr lang="nl-BE" sz="4300" dirty="0"/>
              <a:t>, afsluitende fuif op donderdagavond</a:t>
            </a:r>
          </a:p>
          <a:p>
            <a:pPr lvl="1"/>
            <a:r>
              <a:rPr lang="nl-BE" sz="4300" dirty="0"/>
              <a:t>Activiteit</a:t>
            </a:r>
          </a:p>
          <a:p>
            <a:pPr marL="0" indent="0">
              <a:buNone/>
            </a:pPr>
            <a:r>
              <a:rPr lang="nl-BE" sz="2000" dirty="0"/>
              <a:t>    </a:t>
            </a:r>
          </a:p>
          <a:p>
            <a:pPr marL="0" indent="0">
              <a:buNone/>
            </a:pPr>
            <a:r>
              <a:rPr lang="nl-BE" sz="2000" dirty="0"/>
              <a:t>     </a:t>
            </a:r>
            <a:endParaRPr lang="nl-BE" sz="1400" dirty="0"/>
          </a:p>
        </p:txBody>
      </p:sp>
      <p:sp>
        <p:nvSpPr>
          <p:cNvPr id="5" name="Tijdelijke aanduiding voor voettekst 5">
            <a:extLst>
              <a:ext uri="{FF2B5EF4-FFF2-40B4-BE49-F238E27FC236}">
                <a16:creationId xmlns:a16="http://schemas.microsoft.com/office/drawing/2014/main" id="{E3BAED48-61F9-47F3-A5D7-8B2EC57F70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594132"/>
            <a:ext cx="6517259" cy="263868"/>
          </a:xfrm>
        </p:spPr>
        <p:txBody>
          <a:bodyPr/>
          <a:lstStyle/>
          <a:p>
            <a:r>
              <a:rPr lang="en-US" sz="800" dirty="0"/>
              <a:t>Sponsored by </a:t>
            </a:r>
            <a:r>
              <a:rPr lang="en-US" sz="800" dirty="0" err="1"/>
              <a:t>SnP</a:t>
            </a:r>
            <a:r>
              <a:rPr lang="en-US" sz="800" dirty="0"/>
              <a:t> Wear-Garage </a:t>
            </a:r>
            <a:r>
              <a:rPr lang="en-US" sz="800" dirty="0" err="1"/>
              <a:t>Vanhoonacker-Sleeplife-Argenta</a:t>
            </a:r>
            <a:r>
              <a:rPr lang="en-US" sz="800" dirty="0"/>
              <a:t> </a:t>
            </a:r>
            <a:r>
              <a:rPr lang="en-US" sz="800" dirty="0" err="1"/>
              <a:t>Markt</a:t>
            </a:r>
            <a:r>
              <a:rPr lang="en-US" sz="800" dirty="0"/>
              <a:t> </a:t>
            </a:r>
            <a:r>
              <a:rPr lang="en-US" sz="800" dirty="0" err="1"/>
              <a:t>Oudenaarde</a:t>
            </a:r>
            <a:r>
              <a:rPr lang="en-US" sz="800" dirty="0"/>
              <a:t> – </a:t>
            </a:r>
            <a:r>
              <a:rPr lang="en-US" sz="800" dirty="0" err="1"/>
              <a:t>Pulso</a:t>
            </a:r>
            <a:r>
              <a:rPr lang="en-US" sz="800" dirty="0"/>
              <a:t> – Expo floor coverings</a:t>
            </a:r>
            <a:endParaRPr lang="nl-BE" sz="8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5CD608-8603-420B-B384-C857249A6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066" y="4509120"/>
            <a:ext cx="1819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1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3372" y="498152"/>
            <a:ext cx="7427168" cy="914400"/>
          </a:xfrm>
        </p:spPr>
        <p:txBody>
          <a:bodyPr>
            <a:normAutofit/>
          </a:bodyPr>
          <a:lstStyle/>
          <a:p>
            <a:r>
              <a:rPr lang="nl-BE" sz="2800" dirty="0"/>
              <a:t>Zomerstage</a:t>
            </a:r>
            <a:endParaRPr lang="nl-NL" sz="28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7D8FBC8-361B-44F1-8A60-6C003A07894B}"/>
              </a:ext>
            </a:extLst>
          </p:cNvPr>
          <p:cNvSpPr txBox="1"/>
          <p:nvPr/>
        </p:nvSpPr>
        <p:spPr>
          <a:xfrm>
            <a:off x="1343372" y="1700808"/>
            <a:ext cx="76571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Samen met IKZ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Stage ter voorbereiding van zomerwedstrijden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Deelnameprijs voor korte stage: 950€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Deelname aan stage = deelname aan het Zomercriterium &amp; </a:t>
            </a:r>
            <a:r>
              <a:rPr lang="nl-BE" sz="2400" dirty="0" err="1"/>
              <a:t>vice</a:t>
            </a:r>
            <a:r>
              <a:rPr lang="nl-BE" sz="2400" dirty="0"/>
              <a:t> versa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endParaRPr lang="nl-BE" sz="2400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D985D9-881D-484A-A6A3-BDD00F4045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6749" r="45731"/>
          <a:stretch/>
        </p:blipFill>
        <p:spPr>
          <a:xfrm>
            <a:off x="2555776" y="2564904"/>
            <a:ext cx="4155487" cy="1222414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3BDBBE-3DFD-4BD6-BCD0-6D2C9561F9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594132"/>
            <a:ext cx="6517259" cy="263868"/>
          </a:xfrm>
        </p:spPr>
        <p:txBody>
          <a:bodyPr/>
          <a:lstStyle/>
          <a:p>
            <a:r>
              <a:rPr lang="en-US" sz="800" dirty="0"/>
              <a:t>Sponsored by </a:t>
            </a:r>
            <a:r>
              <a:rPr lang="en-US" sz="800" dirty="0" err="1"/>
              <a:t>SnP</a:t>
            </a:r>
            <a:r>
              <a:rPr lang="en-US" sz="800" dirty="0"/>
              <a:t> Wear-Garage </a:t>
            </a:r>
            <a:r>
              <a:rPr lang="en-US" sz="800" dirty="0" err="1"/>
              <a:t>Vanhoonacker-Sleeplife-Argenta</a:t>
            </a:r>
            <a:r>
              <a:rPr lang="en-US" sz="800" dirty="0"/>
              <a:t> </a:t>
            </a:r>
            <a:r>
              <a:rPr lang="en-US" sz="800" dirty="0" err="1"/>
              <a:t>Markt</a:t>
            </a:r>
            <a:r>
              <a:rPr lang="en-US" sz="800" dirty="0"/>
              <a:t> </a:t>
            </a:r>
            <a:r>
              <a:rPr lang="en-US" sz="800" dirty="0" err="1"/>
              <a:t>Oudenaarde</a:t>
            </a:r>
            <a:r>
              <a:rPr lang="en-US" sz="800" dirty="0"/>
              <a:t> – </a:t>
            </a:r>
            <a:r>
              <a:rPr lang="en-US" sz="800" dirty="0" err="1"/>
              <a:t>Pulso</a:t>
            </a:r>
            <a:r>
              <a:rPr lang="en-US" sz="800" dirty="0"/>
              <a:t> – Expo floor coverings</a:t>
            </a:r>
            <a:endParaRPr lang="nl-BE" sz="800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564F951C-5387-4BED-B4CD-5F477FF6435A}"/>
              </a:ext>
            </a:extLst>
          </p:cNvPr>
          <p:cNvSpPr/>
          <p:nvPr/>
        </p:nvSpPr>
        <p:spPr>
          <a:xfrm>
            <a:off x="6176963" y="2602687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52172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8"/>
</p:tagLst>
</file>

<file path=ppt/theme/theme1.xml><?xml version="1.0" encoding="utf-8"?>
<a:theme xmlns:a="http://schemas.openxmlformats.org/drawingml/2006/main" name="Macro">
  <a:themeElements>
    <a:clrScheme name="Elementai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</TotalTime>
  <Words>1507</Words>
  <Application>Microsoft Office PowerPoint</Application>
  <PresentationFormat>On-screen Show (4:3)</PresentationFormat>
  <Paragraphs>349</Paragraphs>
  <Slides>30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Angelina</vt:lpstr>
      <vt:lpstr>Arial</vt:lpstr>
      <vt:lpstr>Calibri</vt:lpstr>
      <vt:lpstr>Tahoma</vt:lpstr>
      <vt:lpstr>Times New Roman</vt:lpstr>
      <vt:lpstr>Tw Cen MT</vt:lpstr>
      <vt:lpstr>Verdana</vt:lpstr>
      <vt:lpstr>Wingdings</vt:lpstr>
      <vt:lpstr>Macro</vt:lpstr>
      <vt:lpstr>Droplet</vt:lpstr>
      <vt:lpstr>PowerPoint Presentation</vt:lpstr>
      <vt:lpstr>Op de agenda vandaag</vt:lpstr>
      <vt:lpstr>Geïntegreerde aanpak voor 2018-2019</vt:lpstr>
      <vt:lpstr>Doelstellingen competitie 1 groep</vt:lpstr>
      <vt:lpstr>Doelstellingen competitie 1 groep</vt:lpstr>
      <vt:lpstr>Trainingsuren</vt:lpstr>
      <vt:lpstr>Wedstrijdkalender competitie 1</vt:lpstr>
      <vt:lpstr>Krokusstage 2019 Brugge</vt:lpstr>
      <vt:lpstr>Zomerstage</vt:lpstr>
      <vt:lpstr>Een ruim uitgebreid bestuur </vt:lpstr>
      <vt:lpstr>Het bestuur &amp; trainers contacteren</vt:lpstr>
      <vt:lpstr>Zwemseizoen 2018-2019: lidgelden competitie</vt:lpstr>
      <vt:lpstr>Voeding voor &amp; na trainingen</vt:lpstr>
      <vt:lpstr>Voeding op trainingsdagen</vt:lpstr>
      <vt:lpstr>Voeding op wedstrijddagen</vt:lpstr>
      <vt:lpstr>Wegwijs in de wereld van de limiettijden</vt:lpstr>
      <vt:lpstr>Limieten</vt:lpstr>
      <vt:lpstr>Per wedstrijd</vt:lpstr>
      <vt:lpstr>Provinciaal</vt:lpstr>
      <vt:lpstr>A / B / C - zwemmer</vt:lpstr>
      <vt:lpstr>Vlaamse zwemfederatie</vt:lpstr>
      <vt:lpstr>VJK</vt:lpstr>
      <vt:lpstr>VK</vt:lpstr>
      <vt:lpstr>Flanders swimming cup</vt:lpstr>
      <vt:lpstr>België</vt:lpstr>
      <vt:lpstr>Belgische kampioenschappen</vt:lpstr>
      <vt:lpstr>Vlaamse selecties future team &amp; tdt</vt:lpstr>
      <vt:lpstr>swimrankings</vt:lpstr>
      <vt:lpstr>Met dank aan onze sponsers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Ludwina Van Droogenbroek</dc:creator>
  <cp:lastModifiedBy>Teetaert, Stephanie</cp:lastModifiedBy>
  <cp:revision>9</cp:revision>
  <dcterms:created xsi:type="dcterms:W3CDTF">2019-02-22T15:17:05Z</dcterms:created>
  <dcterms:modified xsi:type="dcterms:W3CDTF">2019-02-25T10:05:30Z</dcterms:modified>
</cp:coreProperties>
</file>